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30"/>
  </p:notesMasterIdLst>
  <p:sldIdLst>
    <p:sldId id="256" r:id="rId2"/>
    <p:sldId id="257" r:id="rId3"/>
    <p:sldId id="268" r:id="rId4"/>
    <p:sldId id="281" r:id="rId5"/>
    <p:sldId id="282" r:id="rId6"/>
    <p:sldId id="283" r:id="rId7"/>
    <p:sldId id="272" r:id="rId8"/>
    <p:sldId id="284" r:id="rId9"/>
    <p:sldId id="274" r:id="rId10"/>
    <p:sldId id="273" r:id="rId11"/>
    <p:sldId id="288" r:id="rId12"/>
    <p:sldId id="289" r:id="rId13"/>
    <p:sldId id="267" r:id="rId14"/>
    <p:sldId id="269" r:id="rId15"/>
    <p:sldId id="275" r:id="rId16"/>
    <p:sldId id="263" r:id="rId17"/>
    <p:sldId id="270" r:id="rId18"/>
    <p:sldId id="278" r:id="rId19"/>
    <p:sldId id="291" r:id="rId20"/>
    <p:sldId id="279" r:id="rId21"/>
    <p:sldId id="271" r:id="rId22"/>
    <p:sldId id="290" r:id="rId23"/>
    <p:sldId id="276" r:id="rId24"/>
    <p:sldId id="277" r:id="rId25"/>
    <p:sldId id="285" r:id="rId26"/>
    <p:sldId id="286" r:id="rId27"/>
    <p:sldId id="287" r:id="rId28"/>
    <p:sldId id="265"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F1BF12-4589-4CB9-B5A2-6195DB34352C}" v="3" dt="2019-06-30T12:20:57.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9" autoAdjust="0"/>
    <p:restoredTop sz="94660"/>
  </p:normalViewPr>
  <p:slideViewPr>
    <p:cSldViewPr>
      <p:cViewPr varScale="1">
        <p:scale>
          <a:sx n="64" d="100"/>
          <a:sy n="64" d="100"/>
        </p:scale>
        <p:origin x="130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e hydrose" userId="79fe4258a5ee097f" providerId="LiveId" clId="{4FF1BF12-4589-4CB9-B5A2-6195DB34352C}"/>
    <pc:docChg chg="undo modSld">
      <pc:chgData name="jasmine hydrose" userId="79fe4258a5ee097f" providerId="LiveId" clId="{4FF1BF12-4589-4CB9-B5A2-6195DB34352C}" dt="2019-06-30T12:20:57.588" v="36"/>
      <pc:docMkLst>
        <pc:docMk/>
      </pc:docMkLst>
      <pc:sldChg chg="modSp">
        <pc:chgData name="jasmine hydrose" userId="79fe4258a5ee097f" providerId="LiveId" clId="{4FF1BF12-4589-4CB9-B5A2-6195DB34352C}" dt="2019-06-30T12:19:00.849" v="1" actId="20577"/>
        <pc:sldMkLst>
          <pc:docMk/>
          <pc:sldMk cId="1843272182" sldId="267"/>
        </pc:sldMkLst>
        <pc:spChg chg="mod">
          <ac:chgData name="jasmine hydrose" userId="79fe4258a5ee097f" providerId="LiveId" clId="{4FF1BF12-4589-4CB9-B5A2-6195DB34352C}" dt="2019-06-30T12:19:00.849" v="1" actId="20577"/>
          <ac:spMkLst>
            <pc:docMk/>
            <pc:sldMk cId="1843272182" sldId="267"/>
            <ac:spMk id="3" creationId="{00000000-0000-0000-0000-000000000000}"/>
          </ac:spMkLst>
        </pc:spChg>
      </pc:sldChg>
      <pc:sldChg chg="modSp">
        <pc:chgData name="jasmine hydrose" userId="79fe4258a5ee097f" providerId="LiveId" clId="{4FF1BF12-4589-4CB9-B5A2-6195DB34352C}" dt="2019-06-30T12:20:57.588" v="36"/>
        <pc:sldMkLst>
          <pc:docMk/>
          <pc:sldMk cId="1441023102" sldId="269"/>
        </pc:sldMkLst>
        <pc:spChg chg="mod">
          <ac:chgData name="jasmine hydrose" userId="79fe4258a5ee097f" providerId="LiveId" clId="{4FF1BF12-4589-4CB9-B5A2-6195DB34352C}" dt="2019-06-30T12:20:57.588" v="36"/>
          <ac:spMkLst>
            <pc:docMk/>
            <pc:sldMk cId="1441023102" sldId="26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97324-935A-4FEB-A7B2-78656A33762D}" type="datetimeFigureOut">
              <a:rPr lang="en-US" smtClean="0"/>
              <a:t>30-Jun-19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8A7A-831A-4C42-9053-7E4D04CADBA0}" type="slidenum">
              <a:rPr lang="en-US" smtClean="0"/>
              <a:t>‹#›</a:t>
            </a:fld>
            <a:endParaRPr lang="en-US" dirty="0"/>
          </a:p>
        </p:txBody>
      </p:sp>
    </p:spTree>
    <p:extLst>
      <p:ext uri="{BB962C8B-B14F-4D97-AF65-F5344CB8AC3E}">
        <p14:creationId xmlns:p14="http://schemas.microsoft.com/office/powerpoint/2010/main" val="3001123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738A7A-831A-4C42-9053-7E4D04CADBA0}" type="slidenum">
              <a:rPr lang="en-US" smtClean="0"/>
              <a:t>26</a:t>
            </a:fld>
            <a:endParaRPr lang="en-US" dirty="0"/>
          </a:p>
        </p:txBody>
      </p:sp>
    </p:spTree>
    <p:extLst>
      <p:ext uri="{BB962C8B-B14F-4D97-AF65-F5344CB8AC3E}">
        <p14:creationId xmlns:p14="http://schemas.microsoft.com/office/powerpoint/2010/main" val="418418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205912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311544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251859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220886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4114746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347314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23655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13803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335753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324087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8BC50C4-71D8-4217-97FC-A379F08D977D}" type="datetimeFigureOut">
              <a:rPr lang="en-US" smtClean="0"/>
              <a:pPr/>
              <a:t>30-Jun-19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173987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8BC50C4-71D8-4217-97FC-A379F08D977D}" type="datetimeFigureOut">
              <a:rPr lang="en-US" smtClean="0"/>
              <a:pPr/>
              <a:t>30-Jun-19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B406F3-A41D-4F8F-B517-611BBE27213E}" type="slidenum">
              <a:rPr lang="en-US" smtClean="0"/>
              <a:pPr/>
              <a:t>‹#›</a:t>
            </a:fld>
            <a:endParaRPr lang="en-US" dirty="0"/>
          </a:p>
        </p:txBody>
      </p:sp>
    </p:spTree>
    <p:extLst>
      <p:ext uri="{BB962C8B-B14F-4D97-AF65-F5344CB8AC3E}">
        <p14:creationId xmlns:p14="http://schemas.microsoft.com/office/powerpoint/2010/main" val="3982829433"/>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5600" y="1524000"/>
            <a:ext cx="3254259" cy="3276600"/>
          </a:xfrm>
          <a:prstGeom prst="rect">
            <a:avLst/>
          </a:prstGeom>
        </p:spPr>
      </p:pic>
      <p:sp>
        <p:nvSpPr>
          <p:cNvPr id="2" name="Title 1"/>
          <p:cNvSpPr>
            <a:spLocks noGrp="1"/>
          </p:cNvSpPr>
          <p:nvPr>
            <p:ph type="ctrTitle"/>
          </p:nvPr>
        </p:nvSpPr>
        <p:spPr>
          <a:xfrm>
            <a:off x="-11373" y="381000"/>
            <a:ext cx="9144000" cy="6096000"/>
          </a:xfrm>
        </p:spPr>
        <p:txBody>
          <a:bodyPr>
            <a:normAutofit/>
          </a:bodyPr>
          <a:lstStyle/>
          <a:p>
            <a:pPr algn="ctr"/>
            <a:r>
              <a:rPr lang="en-US" sz="6000" b="1" dirty="0">
                <a:cs typeface="+mn-cs"/>
              </a:rPr>
              <a:t>Welcome Parents </a:t>
            </a:r>
            <a:br>
              <a:rPr lang="en-US" sz="6000" b="1" dirty="0">
                <a:cs typeface="+mn-cs"/>
              </a:rPr>
            </a:br>
            <a:br>
              <a:rPr lang="en-US" sz="6000" b="1" dirty="0">
                <a:cs typeface="+mn-cs"/>
              </a:rPr>
            </a:br>
            <a:br>
              <a:rPr lang="en-US" sz="6000" b="1" dirty="0">
                <a:cs typeface="+mn-cs"/>
              </a:rPr>
            </a:br>
            <a:br>
              <a:rPr lang="ar-KW" sz="6000" b="1" dirty="0">
                <a:cs typeface="+mn-cs"/>
              </a:rPr>
            </a:br>
            <a:br>
              <a:rPr lang="en-US" sz="6000" b="1" dirty="0">
                <a:cs typeface="+mn-cs"/>
              </a:rPr>
            </a:br>
            <a:br>
              <a:rPr lang="en-US" sz="6000" b="1" dirty="0">
                <a:cs typeface="+mn-cs"/>
              </a:rPr>
            </a:br>
            <a:r>
              <a:rPr lang="en-US" sz="6000" b="1" dirty="0">
                <a:cs typeface="+mn-cs"/>
              </a:rPr>
              <a:t> </a:t>
            </a:r>
            <a:r>
              <a:rPr lang="ar-KW" sz="5400" b="1" dirty="0">
                <a:cs typeface="+mn-cs"/>
              </a:rPr>
              <a:t>مرحبا بأولياء الأمور</a:t>
            </a:r>
            <a:endParaRPr lang="en-US" sz="5400" b="1" dirty="0">
              <a:cs typeface="+mn-cs"/>
            </a:endParaRPr>
          </a:p>
        </p:txBody>
      </p:sp>
      <p:sp>
        <p:nvSpPr>
          <p:cNvPr id="3" name="Subtitle 2"/>
          <p:cNvSpPr>
            <a:spLocks noGrp="1"/>
          </p:cNvSpPr>
          <p:nvPr>
            <p:ph type="subTitle" idx="1"/>
          </p:nvPr>
        </p:nvSpPr>
        <p:spPr>
          <a:xfrm>
            <a:off x="762000" y="6477000"/>
            <a:ext cx="7543800" cy="381000"/>
          </a:xfrm>
        </p:spPr>
        <p:txBody>
          <a:bodyPr/>
          <a:lstStyle/>
          <a:p>
            <a:r>
              <a:rPr lang="en-US" dirty="0"/>
              <a:t>CBS 2019-2020</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7772400" cy="5601533"/>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Schedule to meet teachers or faculty members outside of class hours to avoid disruption of regular classroom activities. Parents are not to enter or interrupt classes during the instructional day. </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Correct any child in your care if their actions could lead to conflict, aggressive or unsafe behaviour. Work cooperatively with the school Social Workers, Teaching staff and Administrative staff to resolve any conflicts or concerns in a respectful manner. </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Respect the policies and processes of the school. </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Ensure your child follows the rules and polices of the school in regard to behavior, coming to school on time, reporting of absences, following the school dress code and completing class work and assignments. </a:t>
            </a:r>
          </a:p>
          <a:p>
            <a:br>
              <a:rPr lang="en-US" sz="2000" dirty="0"/>
            </a:br>
            <a:endParaRPr lang="en-US" sz="2000" dirty="0"/>
          </a:p>
        </p:txBody>
      </p:sp>
    </p:spTree>
    <p:extLst>
      <p:ext uri="{BB962C8B-B14F-4D97-AF65-F5344CB8AC3E}">
        <p14:creationId xmlns:p14="http://schemas.microsoft.com/office/powerpoint/2010/main" val="1854599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7924800" cy="4862870"/>
          </a:xfrm>
          <a:prstGeom prst="rect">
            <a:avLst/>
          </a:prstGeom>
        </p:spPr>
        <p:txBody>
          <a:bodyPr wrap="square">
            <a:spAutoFit/>
          </a:bodyPr>
          <a:lstStyle/>
          <a:p>
            <a:pPr algn="r" rtl="1"/>
            <a:r>
              <a:rPr lang="ar-KW" sz="2400" b="1" dirty="0"/>
              <a:t>من المفترض قيام جميع أفراد المجتمع المدرسي بالمدرسة الكندية ثنائية اللغة بما يلي: </a:t>
            </a:r>
          </a:p>
          <a:p>
            <a:pPr marL="285750" indent="-285750">
              <a:buFont typeface="Arial" panose="020B0604020202020204" pitchFamily="34" charset="0"/>
              <a:buChar char="•"/>
            </a:pPr>
            <a:endParaRPr lang="ar-KW" sz="2000" dirty="0"/>
          </a:p>
          <a:p>
            <a:pPr marL="285750" indent="-285750" algn="just" rtl="1">
              <a:buFont typeface="Arial" panose="020B0604020202020204" pitchFamily="34" charset="0"/>
              <a:buChar char="•"/>
            </a:pPr>
            <a:r>
              <a:rPr lang="ar-KW" sz="2200" dirty="0"/>
              <a:t>احترام روح الجماعة لرعاية المدرسة من خلال التصرف بطريقة محترمة ومنظمة عند التواجد في الحرم المدرس أو عندما تمثل المدرسة خارج الحرم المدرسي.</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التعامل مع جميع أفراد المجتمع المدرسي باستخدام اللغة المناسبة عند الحديث مع الآخرين.</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دعم ومساعدة طفلك على الإلتزام بجميع اللوائح والقوانين والتوقعات المدرسية.</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التواصل بشكل مناسب مع معلم طفلك (من خلال كراسة التواصل والبريد الإلكتروني والمكالمات الهاتفية والمواعيد التي تتم في مكتب المدرسة الإبتدائية والاتصال بمكتب المدرسة الابتدائية لمقابلة المعلمين في الأوقات المتاحين فيها)</a:t>
            </a:r>
            <a:endParaRPr lang="en-US" sz="2200" dirty="0"/>
          </a:p>
        </p:txBody>
      </p:sp>
    </p:spTree>
    <p:extLst>
      <p:ext uri="{BB962C8B-B14F-4D97-AF65-F5344CB8AC3E}">
        <p14:creationId xmlns:p14="http://schemas.microsoft.com/office/powerpoint/2010/main" val="2631780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7772400" cy="5109091"/>
          </a:xfrm>
          <a:prstGeom prst="rect">
            <a:avLst/>
          </a:prstGeom>
        </p:spPr>
        <p:txBody>
          <a:bodyPr wrap="square">
            <a:spAutoFit/>
          </a:bodyPr>
          <a:lstStyle/>
          <a:p>
            <a:pPr marL="285750" indent="-285750">
              <a:buFont typeface="Arial" panose="020B0604020202020204" pitchFamily="34" charset="0"/>
              <a:buChar char="•"/>
            </a:pPr>
            <a:endParaRPr lang="en-US" dirty="0"/>
          </a:p>
          <a:p>
            <a:pPr marL="285750" indent="-285750" algn="just" rtl="1">
              <a:buFont typeface="Arial" panose="020B0604020202020204" pitchFamily="34" charset="0"/>
              <a:buChar char="•"/>
            </a:pPr>
            <a:r>
              <a:rPr lang="ar-KW" sz="2200" dirty="0"/>
              <a:t>تحديد موعد لمقابلة المعلمين أو أعضاء هيئة التدريس خارج ساعات العمل في الفصل لتجنب تعطل وتوقف الأنشطة الصفية اليومية. على أولياء الامور عدم الدخول أو مقاطعة الصفوف خلال اليوم التعليمي.</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فم بتصحيح أي طفل تحت رعايتك في حال كون أفعاله يمكن أن تؤدي إلى صراع أو عدوانية أو سلوك غير آمن. عليك بالعمل بشكل متعاون مع الأخصائيين الاجتماعيين في المدرسة وأعضاء هيئة التدريس والموظفين الإداريين فيها لحل أي نزاعات أو مخاوف بطريقة محترمة.</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احترام سياسات وإجراءات المدرسة</a:t>
            </a:r>
          </a:p>
          <a:p>
            <a:pPr marL="285750" indent="-285750" algn="just" rtl="1">
              <a:buFont typeface="Arial" panose="020B0604020202020204" pitchFamily="34" charset="0"/>
              <a:buChar char="•"/>
            </a:pPr>
            <a:endParaRPr lang="ar-KW" sz="2200" dirty="0"/>
          </a:p>
          <a:p>
            <a:pPr marL="285750" indent="-285750" algn="just" rtl="1">
              <a:buFont typeface="Arial" panose="020B0604020202020204" pitchFamily="34" charset="0"/>
              <a:buChar char="•"/>
            </a:pPr>
            <a:r>
              <a:rPr lang="ar-KW" sz="2200" dirty="0"/>
              <a:t>التأكد من قيام طفلك بإتباع قواعد وسياسات المدرسة فيما يتعلق بالسلوك والحضور إلى المدرسة في الوقت المحدد والإبلاغ عن الغياب وإتباع الزي المدرسي واتمام الأعمال الفصلية والواجبات.</a:t>
            </a:r>
          </a:p>
        </p:txBody>
      </p:sp>
    </p:spTree>
    <p:extLst>
      <p:ext uri="{BB962C8B-B14F-4D97-AF65-F5344CB8AC3E}">
        <p14:creationId xmlns:p14="http://schemas.microsoft.com/office/powerpoint/2010/main" val="2538927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411162"/>
          </a:xfrm>
        </p:spPr>
        <p:txBody>
          <a:bodyPr>
            <a:noAutofit/>
          </a:bodyPr>
          <a:lstStyle/>
          <a:p>
            <a:r>
              <a:rPr lang="en-US" sz="4000" b="1" dirty="0">
                <a:latin typeface="Arial" panose="020B0604020202020204" pitchFamily="34" charset="0"/>
                <a:cs typeface="Arial" panose="020B0604020202020204" pitchFamily="34" charset="0"/>
              </a:rPr>
              <a:t>School Timing</a:t>
            </a:r>
          </a:p>
        </p:txBody>
      </p:sp>
      <p:sp>
        <p:nvSpPr>
          <p:cNvPr id="3" name="Content Placeholder 2"/>
          <p:cNvSpPr>
            <a:spLocks noGrp="1"/>
          </p:cNvSpPr>
          <p:nvPr>
            <p:ph idx="1"/>
          </p:nvPr>
        </p:nvSpPr>
        <p:spPr>
          <a:xfrm>
            <a:off x="228600" y="914400"/>
            <a:ext cx="8534400" cy="5943600"/>
          </a:xfrm>
        </p:spPr>
        <p:txBody>
          <a:bodyPr>
            <a:normAutofit/>
          </a:bodyPr>
          <a:lstStyle/>
          <a:p>
            <a:pPr>
              <a:lnSpc>
                <a:spcPct val="120000"/>
              </a:lnSpc>
              <a:tabLst>
                <a:tab pos="1428750" algn="l"/>
                <a:tab pos="1771650" algn="l"/>
              </a:tabLst>
            </a:pPr>
            <a:r>
              <a:rPr lang="en-US" sz="2000" dirty="0">
                <a:latin typeface="Arial" panose="020B0604020202020204" pitchFamily="34" charset="0"/>
                <a:cs typeface="Arial" panose="020B0604020202020204" pitchFamily="34" charset="0"/>
              </a:rPr>
              <a:t>6:45 am    -     Small gate at the front entrance opens. </a:t>
            </a:r>
          </a:p>
          <a:p>
            <a:pPr marL="0" indent="0">
              <a:lnSpc>
                <a:spcPct val="120000"/>
              </a:lnSpc>
              <a:buNone/>
            </a:pPr>
            <a:r>
              <a:rPr lang="en-US" sz="1800" dirty="0">
                <a:latin typeface="Arial" panose="020B0604020202020204" pitchFamily="34" charset="0"/>
                <a:cs typeface="Arial" panose="020B0604020202020204" pitchFamily="34" charset="0"/>
              </a:rPr>
              <a:t>( Students who arrive early are requested to go to the ‘Before School Program’ in Portable 5A )</a:t>
            </a:r>
          </a:p>
          <a:p>
            <a:pPr>
              <a:lnSpc>
                <a:spcPct val="150000"/>
              </a:lnSpc>
            </a:pPr>
            <a:r>
              <a:rPr lang="en-US" sz="2000" dirty="0">
                <a:latin typeface="Arial" panose="020B0604020202020204" pitchFamily="34" charset="0"/>
                <a:cs typeface="Arial" panose="020B0604020202020204" pitchFamily="34" charset="0"/>
              </a:rPr>
              <a:t>7:15 am	-     Gate 4 opens for students ( parents not allowed )</a:t>
            </a:r>
          </a:p>
          <a:p>
            <a:pPr>
              <a:lnSpc>
                <a:spcPct val="150000"/>
              </a:lnSpc>
            </a:pPr>
            <a:r>
              <a:rPr lang="en-US" sz="2000" dirty="0">
                <a:latin typeface="Arial" panose="020B0604020202020204" pitchFamily="34" charset="0"/>
                <a:cs typeface="Arial" panose="020B0604020202020204" pitchFamily="34" charset="0"/>
              </a:rPr>
              <a:t>7:30 am	-     Morning announcements</a:t>
            </a:r>
            <a:endParaRPr lang="en-US" sz="17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7:30 am	-     School starts – instructional time begins</a:t>
            </a:r>
          </a:p>
          <a:p>
            <a:pPr>
              <a:lnSpc>
                <a:spcPct val="150000"/>
              </a:lnSpc>
            </a:pPr>
            <a:r>
              <a:rPr lang="en-US" sz="2000" dirty="0">
                <a:latin typeface="Arial" panose="020B0604020202020204" pitchFamily="34" charset="0"/>
                <a:cs typeface="Arial" panose="020B0604020202020204" pitchFamily="34" charset="0"/>
              </a:rPr>
              <a:t>7:31 am	-     Late slips are handed out/ students go to their classrooms</a:t>
            </a:r>
            <a:endParaRPr lang="en-US" sz="1700" dirty="0">
              <a:latin typeface="Arial" panose="020B0604020202020204" pitchFamily="34" charset="0"/>
              <a:cs typeface="Arial" panose="020B0604020202020204" pitchFamily="34" charset="0"/>
            </a:endParaRPr>
          </a:p>
          <a:p>
            <a:pPr>
              <a:lnSpc>
                <a:spcPct val="150000"/>
              </a:lnSpc>
            </a:pPr>
            <a:r>
              <a:rPr lang="en-US" sz="2000" dirty="0">
                <a:latin typeface="Arial" panose="020B0604020202020204" pitchFamily="34" charset="0"/>
                <a:cs typeface="Arial" panose="020B0604020202020204" pitchFamily="34" charset="0"/>
              </a:rPr>
              <a:t>1:00 pm	-     JK and SK students are dismissed.</a:t>
            </a:r>
          </a:p>
          <a:p>
            <a:pPr>
              <a:lnSpc>
                <a:spcPct val="150000"/>
              </a:lnSpc>
            </a:pPr>
            <a:r>
              <a:rPr lang="en-US" sz="2000" dirty="0">
                <a:latin typeface="Arial" panose="020B0604020202020204" pitchFamily="34" charset="0"/>
                <a:cs typeface="Arial" panose="020B0604020202020204" pitchFamily="34" charset="0"/>
              </a:rPr>
              <a:t>2:30 pm	-     Grade 1 to Grade 12 dismissal.</a:t>
            </a:r>
          </a:p>
          <a:p>
            <a:pPr>
              <a:lnSpc>
                <a:spcPct val="150000"/>
              </a:lnSpc>
            </a:pPr>
            <a:r>
              <a:rPr lang="en-US" sz="2000" dirty="0">
                <a:latin typeface="Arial" panose="020B0604020202020204" pitchFamily="34" charset="0"/>
                <a:cs typeface="Arial" panose="020B0604020202020204" pitchFamily="34" charset="0"/>
              </a:rPr>
              <a:t>2:45 pm	-     After-School Clubs begin.</a:t>
            </a:r>
          </a:p>
          <a:p>
            <a:pPr>
              <a:lnSpc>
                <a:spcPct val="150000"/>
              </a:lnSpc>
            </a:pPr>
            <a:r>
              <a:rPr lang="en-US" sz="2000" dirty="0">
                <a:latin typeface="Arial" panose="020B0604020202020204" pitchFamily="34" charset="0"/>
                <a:cs typeface="Arial" panose="020B0604020202020204" pitchFamily="34" charset="0"/>
              </a:rPr>
              <a:t>3:30 pm	-     After-School Clubs end / parent pick-up </a:t>
            </a:r>
          </a:p>
          <a:p>
            <a:pPr marL="0" indent="0">
              <a:buNone/>
            </a:pPr>
            <a:endParaRPr lang="en-US" sz="20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8761" y="5562600"/>
            <a:ext cx="1027179" cy="1034231"/>
          </a:xfrm>
          <a:prstGeom prst="rect">
            <a:avLst/>
          </a:prstGeom>
        </p:spPr>
      </p:pic>
    </p:spTree>
    <p:extLst>
      <p:ext uri="{BB962C8B-B14F-4D97-AF65-F5344CB8AC3E}">
        <p14:creationId xmlns:p14="http://schemas.microsoft.com/office/powerpoint/2010/main" val="184327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sz="3200" b="1" dirty="0">
                <a:latin typeface="Simplified Arabic" panose="02020603050405020304" pitchFamily="18" charset="-78"/>
                <a:cs typeface="Simplified Arabic" panose="02020603050405020304" pitchFamily="18" charset="-78"/>
              </a:rPr>
              <a:t>مواعيد المدرسة</a:t>
            </a:r>
            <a:endParaRPr lang="en-US" sz="3200"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normAutofit/>
          </a:bodyPr>
          <a:lstStyle/>
          <a:p>
            <a:pPr algn="r" rtl="1"/>
            <a:r>
              <a:rPr lang="ar-KW" sz="1800" dirty="0">
                <a:latin typeface="Simplified Arabic" panose="02020603050405020304" pitchFamily="18" charset="-78"/>
                <a:cs typeface="Simplified Arabic" panose="02020603050405020304" pitchFamily="18" charset="-78"/>
              </a:rPr>
              <a:t>06:45 صباحا	- </a:t>
            </a:r>
            <a:r>
              <a:rPr lang="en-US" sz="1800" dirty="0">
                <a:latin typeface="Simplified Arabic" panose="02020603050405020304" pitchFamily="18" charset="-78"/>
                <a:cs typeface="Simplified Arabic" panose="02020603050405020304" pitchFamily="18" charset="-78"/>
              </a:rPr>
              <a:t>	</a:t>
            </a:r>
            <a:r>
              <a:rPr lang="ar-KW" sz="1800" dirty="0">
                <a:latin typeface="Simplified Arabic" panose="02020603050405020304" pitchFamily="18" charset="-78"/>
                <a:cs typeface="Simplified Arabic" panose="02020603050405020304" pitchFamily="18" charset="-78"/>
              </a:rPr>
              <a:t>يتم فتح البوابة الصغير</a:t>
            </a:r>
            <a:r>
              <a:rPr lang="ar-SA" sz="1800" dirty="0">
                <a:latin typeface="Simplified Arabic" panose="02020603050405020304" pitchFamily="18" charset="-78"/>
                <a:cs typeface="Simplified Arabic" panose="02020603050405020304" pitchFamily="18" charset="-78"/>
              </a:rPr>
              <a:t>ة </a:t>
            </a:r>
            <a:r>
              <a:rPr lang="ar-KW" sz="1800" dirty="0">
                <a:latin typeface="Simplified Arabic" panose="02020603050405020304" pitchFamily="18" charset="-78"/>
                <a:cs typeface="Simplified Arabic" panose="02020603050405020304" pitchFamily="18" charset="-78"/>
              </a:rPr>
              <a:t>في </a:t>
            </a:r>
            <a:r>
              <a:rPr lang="ar-SA" sz="1800" dirty="0">
                <a:latin typeface="Simplified Arabic" panose="02020603050405020304" pitchFamily="18" charset="-78"/>
                <a:cs typeface="Simplified Arabic" panose="02020603050405020304" pitchFamily="18" charset="-78"/>
              </a:rPr>
              <a:t>المدخل الأمامي. </a:t>
            </a:r>
            <a:endParaRPr lang="ar-KW" sz="1800" u="sng" dirty="0">
              <a:solidFill>
                <a:srgbClr val="FF0000"/>
              </a:solidFill>
              <a:latin typeface="Simplified Arabic" panose="02020603050405020304" pitchFamily="18" charset="-78"/>
              <a:cs typeface="Simplified Arabic" panose="02020603050405020304" pitchFamily="18" charset="-78"/>
            </a:endParaRPr>
          </a:p>
          <a:p>
            <a:pPr marL="0" indent="0" algn="r" rtl="1">
              <a:lnSpc>
                <a:spcPct val="100000"/>
              </a:lnSpc>
              <a:buNone/>
            </a:pPr>
            <a:r>
              <a:rPr lang="ar-KW" sz="1800" dirty="0">
                <a:latin typeface="Simplified Arabic" panose="02020603050405020304" pitchFamily="18" charset="-78"/>
                <a:cs typeface="Simplified Arabic" panose="02020603050405020304" pitchFamily="18" charset="-78"/>
              </a:rPr>
              <a:t>من يصل من الطلاب مبكراً عليه التوجه</a:t>
            </a:r>
            <a:r>
              <a:rPr lang="ar-SA" sz="1800" dirty="0">
                <a:latin typeface="Simplified Arabic" panose="02020603050405020304" pitchFamily="18" charset="-78"/>
                <a:cs typeface="Simplified Arabic" panose="02020603050405020304" pitchFamily="18" charset="-78"/>
              </a:rPr>
              <a:t> إلى الحجرة </a:t>
            </a:r>
            <a:r>
              <a:rPr lang="en-US" sz="1800" dirty="0">
                <a:latin typeface="Simplified Arabic" panose="02020603050405020304" pitchFamily="18" charset="-78"/>
                <a:cs typeface="Simplified Arabic" panose="02020603050405020304" pitchFamily="18" charset="-78"/>
              </a:rPr>
              <a:t>5A</a:t>
            </a:r>
            <a:r>
              <a:rPr lang="ar-KW"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لحضور </a:t>
            </a:r>
            <a:r>
              <a:rPr lang="ar-KW" sz="1800" dirty="0">
                <a:latin typeface="Simplified Arabic" panose="02020603050405020304" pitchFamily="18" charset="-78"/>
                <a:cs typeface="Simplified Arabic" panose="02020603050405020304" pitchFamily="18" charset="-78"/>
              </a:rPr>
              <a:t>« برنامج ماقبل المدرسة»</a:t>
            </a:r>
            <a:r>
              <a:rPr lang="ar-SA" sz="1800" dirty="0">
                <a:latin typeface="Simplified Arabic" panose="02020603050405020304" pitchFamily="18" charset="-78"/>
                <a:cs typeface="Simplified Arabic" panose="02020603050405020304" pitchFamily="18" charset="-78"/>
              </a:rPr>
              <a:t>.</a:t>
            </a:r>
          </a:p>
          <a:p>
            <a:pPr algn="r" rtl="1"/>
            <a:r>
              <a:rPr lang="ar-SA" sz="1800" dirty="0">
                <a:latin typeface="Simplified Arabic" panose="02020603050405020304" pitchFamily="18" charset="-78"/>
                <a:cs typeface="Simplified Arabic" panose="02020603050405020304" pitchFamily="18" charset="-78"/>
              </a:rPr>
              <a:t>07:15 صباحا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يتم فتح البوابة رقم 4</a:t>
            </a:r>
            <a:r>
              <a:rPr lang="ar-KW"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للطلاب / لا يسمح لأولياء الأمور بالدخول.</a:t>
            </a:r>
          </a:p>
          <a:p>
            <a:pPr algn="r" rtl="1"/>
            <a:r>
              <a:rPr lang="ar-SA" sz="1800" dirty="0">
                <a:latin typeface="Simplified Arabic" panose="02020603050405020304" pitchFamily="18" charset="-78"/>
                <a:cs typeface="Simplified Arabic" panose="02020603050405020304" pitchFamily="18" charset="-78"/>
              </a:rPr>
              <a:t>07:30 صباحا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الإذاعة المدرسية.</a:t>
            </a:r>
          </a:p>
          <a:p>
            <a:pPr algn="r" rtl="1"/>
            <a:r>
              <a:rPr lang="ar-SA" sz="1800" dirty="0">
                <a:latin typeface="Simplified Arabic" panose="02020603050405020304" pitchFamily="18" charset="-78"/>
                <a:cs typeface="Simplified Arabic" panose="02020603050405020304" pitchFamily="18" charset="-78"/>
              </a:rPr>
              <a:t>07:30 صباحا	- 	بداية اليوم الدراسي – بداية الحصص المدرسية</a:t>
            </a:r>
          </a:p>
          <a:p>
            <a:pPr algn="r" rtl="1"/>
            <a:r>
              <a:rPr lang="ar-SA" sz="1800" dirty="0">
                <a:latin typeface="Simplified Arabic" panose="02020603050405020304" pitchFamily="18" charset="-78"/>
                <a:cs typeface="Simplified Arabic" panose="02020603050405020304" pitchFamily="18" charset="-78"/>
              </a:rPr>
              <a:t>07:31 صباحا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إصدار شارات التأخير / توجه الطلاب للصفوف المدرسية</a:t>
            </a:r>
          </a:p>
          <a:p>
            <a:pPr algn="r" rtl="1"/>
            <a:r>
              <a:rPr lang="ar-SA" sz="1800" dirty="0">
                <a:latin typeface="Simplified Arabic" panose="02020603050405020304" pitchFamily="18" charset="-78"/>
                <a:cs typeface="Simplified Arabic" panose="02020603050405020304" pitchFamily="18" charset="-78"/>
              </a:rPr>
              <a:t>01:00 ظهرا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موعد انصراف طلاب أولى روضة وثانية روضة</a:t>
            </a:r>
            <a:endParaRPr lang="ar-KW" sz="1800" dirty="0">
              <a:latin typeface="Simplified Arabic" panose="02020603050405020304" pitchFamily="18" charset="-78"/>
              <a:cs typeface="Simplified Arabic" panose="02020603050405020304" pitchFamily="18" charset="-78"/>
            </a:endParaRPr>
          </a:p>
          <a:p>
            <a:pPr algn="r" rtl="1"/>
            <a:r>
              <a:rPr lang="ar-SA" sz="1800" dirty="0">
                <a:latin typeface="Simplified Arabic" panose="02020603050405020304" pitchFamily="18" charset="-78"/>
                <a:cs typeface="Simplified Arabic" panose="02020603050405020304" pitchFamily="18" charset="-78"/>
              </a:rPr>
              <a:t>02:30 ظهرا</a:t>
            </a:r>
            <a:r>
              <a:rPr lang="ar-KW" sz="1800" dirty="0">
                <a:latin typeface="Simplified Arabic" panose="02020603050405020304" pitchFamily="18" charset="-78"/>
                <a:cs typeface="Simplified Arabic" panose="02020603050405020304" pitchFamily="18" charset="-78"/>
              </a:rPr>
              <a:t>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 موعد انصراف طلاب المراحل من الصف الأول وحتى الصف الثاني عشر</a:t>
            </a:r>
          </a:p>
          <a:p>
            <a:pPr algn="r" rtl="1"/>
            <a:r>
              <a:rPr lang="ar-SA" sz="1800" dirty="0">
                <a:latin typeface="Simplified Arabic" panose="02020603050405020304" pitchFamily="18" charset="-78"/>
                <a:cs typeface="Simplified Arabic" panose="02020603050405020304" pitchFamily="18" charset="-78"/>
              </a:rPr>
              <a:t>02:45 </a:t>
            </a:r>
            <a:r>
              <a:rPr lang="ar-KW" sz="1800" dirty="0">
                <a:latin typeface="Simplified Arabic" panose="02020603050405020304" pitchFamily="18" charset="-78"/>
                <a:cs typeface="Simplified Arabic" panose="02020603050405020304" pitchFamily="18" charset="-78"/>
              </a:rPr>
              <a:t>ظهرا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بداية أندية بعد اليوم المدرسي</a:t>
            </a:r>
            <a:endParaRPr lang="ar-KW" sz="1800" dirty="0">
              <a:latin typeface="Simplified Arabic" panose="02020603050405020304" pitchFamily="18" charset="-78"/>
              <a:cs typeface="Simplified Arabic" panose="02020603050405020304" pitchFamily="18" charset="-78"/>
            </a:endParaRPr>
          </a:p>
          <a:p>
            <a:pPr algn="r" rtl="1"/>
            <a:r>
              <a:rPr lang="ar-SA" sz="1800" dirty="0">
                <a:latin typeface="Simplified Arabic" panose="02020603050405020304" pitchFamily="18" charset="-78"/>
                <a:cs typeface="Simplified Arabic" panose="02020603050405020304" pitchFamily="18" charset="-78"/>
              </a:rPr>
              <a:t>03:30 </a:t>
            </a:r>
            <a:r>
              <a:rPr lang="ar-KW" sz="1800" dirty="0">
                <a:latin typeface="Simplified Arabic" panose="02020603050405020304" pitchFamily="18" charset="-78"/>
                <a:cs typeface="Simplified Arabic" panose="02020603050405020304" pitchFamily="18" charset="-78"/>
              </a:rPr>
              <a:t>ظهرا	- </a:t>
            </a:r>
            <a:r>
              <a:rPr lang="en-US" sz="1800"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نهاية </a:t>
            </a:r>
            <a:r>
              <a:rPr lang="ar-KW" sz="1800" dirty="0">
                <a:latin typeface="Simplified Arabic" panose="02020603050405020304" pitchFamily="18" charset="-78"/>
                <a:cs typeface="Simplified Arabic" panose="02020603050405020304" pitchFamily="18" charset="-78"/>
              </a:rPr>
              <a:t>موعد</a:t>
            </a:r>
            <a:r>
              <a:rPr lang="ar-SA" sz="1800" dirty="0">
                <a:latin typeface="Simplified Arabic" panose="02020603050405020304" pitchFamily="18" charset="-78"/>
                <a:cs typeface="Simplified Arabic" panose="02020603050405020304" pitchFamily="18" charset="-78"/>
              </a:rPr>
              <a:t> أندية بعد اليوم المدرسي / اصطحاب أولياء الأمور للطلاب</a:t>
            </a:r>
            <a:endParaRPr lang="ar-KW" sz="1800" dirty="0">
              <a:latin typeface="Simplified Arabic" panose="02020603050405020304" pitchFamily="18" charset="-78"/>
              <a:cs typeface="Simplified Arabic" panose="02020603050405020304"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0" y="5486400"/>
            <a:ext cx="1027179" cy="1034231"/>
          </a:xfrm>
          <a:prstGeom prst="rect">
            <a:avLst/>
          </a:prstGeom>
        </p:spPr>
      </p:pic>
    </p:spTree>
    <p:extLst>
      <p:ext uri="{BB962C8B-B14F-4D97-AF65-F5344CB8AC3E}">
        <p14:creationId xmlns:p14="http://schemas.microsoft.com/office/powerpoint/2010/main" val="144102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sz="2800" dirty="0"/>
              <a:t>  </a:t>
            </a:r>
            <a:r>
              <a:rPr lang="en-US" sz="4400" dirty="0">
                <a:latin typeface="Arial" panose="020B0604020202020204" pitchFamily="34" charset="0"/>
                <a:cs typeface="Arial" panose="020B0604020202020204" pitchFamily="34" charset="0"/>
              </a:rPr>
              <a:t>How can you support your child?</a:t>
            </a:r>
            <a:br>
              <a:rPr lang="en-US" sz="4400" dirty="0">
                <a:latin typeface="Arial" panose="020B0604020202020204" pitchFamily="34" charset="0"/>
                <a:cs typeface="Arial" panose="020B0604020202020204" pitchFamily="34" charset="0"/>
              </a:rPr>
            </a:br>
            <a:r>
              <a:rPr lang="ar-SA" sz="4400" dirty="0">
                <a:latin typeface="Arial" panose="020B0604020202020204" pitchFamily="34" charset="0"/>
                <a:cs typeface="Arial" panose="020B0604020202020204" pitchFamily="34" charset="0"/>
              </a:rPr>
              <a:t>كيف يمكنكم القيام بمساعدة ودعم أبنائكم؟</a:t>
            </a:r>
            <a:endParaRPr lang="en-US" sz="44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667829"/>
            <a:ext cx="4705350" cy="290417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2651126"/>
            <a:ext cx="3810000" cy="3978274"/>
          </a:xfrm>
          <a:prstGeom prst="rect">
            <a:avLst/>
          </a:prstGeom>
        </p:spPr>
      </p:pic>
    </p:spTree>
    <p:extLst>
      <p:ext uri="{BB962C8B-B14F-4D97-AF65-F5344CB8AC3E}">
        <p14:creationId xmlns:p14="http://schemas.microsoft.com/office/powerpoint/2010/main" val="2853901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1280890"/>
          </a:xfrm>
        </p:spPr>
        <p:txBody>
          <a:bodyPr>
            <a:normAutofit/>
          </a:bodyPr>
          <a:lstStyle/>
          <a:p>
            <a:r>
              <a:rPr lang="en-US" sz="4000" b="1" dirty="0">
                <a:latin typeface="Arial" panose="020B0604020202020204" pitchFamily="34" charset="0"/>
                <a:cs typeface="Arial" panose="020B0604020202020204" pitchFamily="34" charset="0"/>
              </a:rPr>
              <a:t>How you can support your Child:</a:t>
            </a:r>
          </a:p>
        </p:txBody>
      </p:sp>
      <p:sp>
        <p:nvSpPr>
          <p:cNvPr id="3" name="Content Placeholder 2"/>
          <p:cNvSpPr>
            <a:spLocks noGrp="1"/>
          </p:cNvSpPr>
          <p:nvPr>
            <p:ph idx="1"/>
          </p:nvPr>
        </p:nvSpPr>
        <p:spPr>
          <a:xfrm>
            <a:off x="533400" y="1524000"/>
            <a:ext cx="8153400" cy="4876800"/>
          </a:xfrm>
        </p:spPr>
        <p:txBody>
          <a:bodyPr>
            <a:normAutofit/>
          </a:bodyPr>
          <a:lstStyle/>
          <a:p>
            <a:pPr>
              <a:buFontTx/>
              <a:buChar char="-"/>
            </a:pPr>
            <a:r>
              <a:rPr lang="en-US" sz="2400" dirty="0">
                <a:latin typeface="Arial" panose="020B0604020202020204" pitchFamily="34" charset="0"/>
                <a:cs typeface="Arial" panose="020B0604020202020204" pitchFamily="34" charset="0"/>
              </a:rPr>
              <a:t>Make sure your child comes to school on time every day. Help them to start the day off well (well rested, healthy breakfast, healthy lunch packed) </a:t>
            </a:r>
          </a:p>
          <a:p>
            <a:pPr marL="0" indent="0">
              <a:buNone/>
            </a:pPr>
            <a:endParaRPr lang="en-US" sz="2400" dirty="0">
              <a:latin typeface="Arial" panose="020B0604020202020204" pitchFamily="34" charset="0"/>
              <a:cs typeface="Arial" panose="020B0604020202020204" pitchFamily="34" charset="0"/>
            </a:endParaRPr>
          </a:p>
          <a:p>
            <a:pPr>
              <a:buFontTx/>
              <a:buChar char="-"/>
            </a:pPr>
            <a:r>
              <a:rPr lang="en-US" sz="2400" dirty="0">
                <a:latin typeface="Arial" panose="020B0604020202020204" pitchFamily="34" charset="0"/>
                <a:cs typeface="Arial" panose="020B0604020202020204" pitchFamily="34" charset="0"/>
              </a:rPr>
              <a:t>Look at books with your child, read to them and have them read to you. Ask about their favourite books. </a:t>
            </a:r>
          </a:p>
          <a:p>
            <a:pPr>
              <a:buFontTx/>
              <a:buChar char="-"/>
            </a:pPr>
            <a:endParaRPr lang="en-US" sz="2400" dirty="0">
              <a:latin typeface="Arial" panose="020B0604020202020204" pitchFamily="34" charset="0"/>
              <a:cs typeface="Arial" panose="020B0604020202020204" pitchFamily="34" charset="0"/>
            </a:endParaRPr>
          </a:p>
          <a:p>
            <a:pPr>
              <a:buFontTx/>
              <a:buChar char="-"/>
            </a:pPr>
            <a:r>
              <a:rPr lang="en-US" sz="2400" dirty="0">
                <a:latin typeface="Arial" panose="020B0604020202020204" pitchFamily="34" charset="0"/>
                <a:cs typeface="Arial" panose="020B0604020202020204" pitchFamily="34" charset="0"/>
              </a:rPr>
              <a:t>Ask your child about their day at school. What did they learn. What excited them? </a:t>
            </a:r>
          </a:p>
          <a:p>
            <a:pPr>
              <a:buFontTx/>
              <a:buChar char="-"/>
            </a:pPr>
            <a:endParaRPr lang="en-US" sz="2400" dirty="0">
              <a:latin typeface="Arial" panose="020B0604020202020204" pitchFamily="34" charset="0"/>
              <a:cs typeface="Arial" panose="020B0604020202020204" pitchFamily="34" charset="0"/>
            </a:endParaRPr>
          </a:p>
          <a:p>
            <a:pPr>
              <a:buFontTx/>
              <a:buChar char="-"/>
            </a:pPr>
            <a:r>
              <a:rPr lang="en-US" sz="2400" dirty="0">
                <a:latin typeface="Arial" panose="020B0604020202020204" pitchFamily="34" charset="0"/>
                <a:cs typeface="Arial" panose="020B0604020202020204" pitchFamily="34" charset="0"/>
              </a:rPr>
              <a:t>Limit screen time – television, iPad and computers. Encourage play and physical activities.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8600" y="5486400"/>
            <a:ext cx="1027179" cy="103423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KW" b="1" dirty="0"/>
              <a:t>كيف يمكنكم القيام بمساعدة و دعم أبنائكم:</a:t>
            </a:r>
            <a:endParaRPr lang="en-US" b="1" dirty="0"/>
          </a:p>
        </p:txBody>
      </p:sp>
      <p:sp>
        <p:nvSpPr>
          <p:cNvPr id="3" name="Content Placeholder 2"/>
          <p:cNvSpPr>
            <a:spLocks noGrp="1"/>
          </p:cNvSpPr>
          <p:nvPr>
            <p:ph idx="1"/>
          </p:nvPr>
        </p:nvSpPr>
        <p:spPr>
          <a:xfrm>
            <a:off x="685800" y="1652177"/>
            <a:ext cx="7886700" cy="4351338"/>
          </a:xfrm>
        </p:spPr>
        <p:txBody>
          <a:bodyPr>
            <a:normAutofit/>
          </a:bodyPr>
          <a:lstStyle/>
          <a:p>
            <a:pPr algn="just" rtl="1">
              <a:lnSpc>
                <a:spcPct val="150000"/>
              </a:lnSpc>
              <a:buFontTx/>
              <a:buChar char="-"/>
            </a:pPr>
            <a:r>
              <a:rPr lang="ar-SA" dirty="0">
                <a:latin typeface="Simplified Arabic" panose="02020603050405020304" pitchFamily="18" charset="-78"/>
                <a:cs typeface="Simplified Arabic" panose="02020603050405020304" pitchFamily="18" charset="-78"/>
              </a:rPr>
              <a:t>التأكد </a:t>
            </a:r>
            <a:r>
              <a:rPr lang="ar-KW" dirty="0">
                <a:latin typeface="Simplified Arabic" panose="02020603050405020304" pitchFamily="18" charset="-78"/>
                <a:cs typeface="Simplified Arabic" panose="02020603050405020304" pitchFamily="18" charset="-78"/>
              </a:rPr>
              <a:t>من حضور </a:t>
            </a:r>
            <a:r>
              <a:rPr lang="ar-SA" dirty="0">
                <a:latin typeface="Simplified Arabic" panose="02020603050405020304" pitchFamily="18" charset="-78"/>
                <a:cs typeface="Simplified Arabic" panose="02020603050405020304" pitchFamily="18" charset="-78"/>
              </a:rPr>
              <a:t>أبنائكم </a:t>
            </a:r>
            <a:r>
              <a:rPr lang="ar-KW" dirty="0">
                <a:latin typeface="Simplified Arabic" panose="02020603050405020304" pitchFamily="18" charset="-78"/>
                <a:cs typeface="Simplified Arabic" panose="02020603050405020304" pitchFamily="18" charset="-78"/>
              </a:rPr>
              <a:t>إلى المدرسة في الموعد المحدد كل يوم</a:t>
            </a:r>
            <a:r>
              <a:rPr lang="ar-SA" dirty="0">
                <a:latin typeface="Simplified Arabic" panose="02020603050405020304" pitchFamily="18" charset="-78"/>
                <a:cs typeface="Simplified Arabic" panose="02020603050405020304" pitchFamily="18" charset="-78"/>
              </a:rPr>
              <a:t> والقيام بمساعدتهم على بدء يومهم الدراسي بكل نشاط (الحصول على قسط كاف من الراحة، إعداد وجبة فطور صحي، إعداد وجبة غداء صحية).</a:t>
            </a:r>
            <a:endParaRPr lang="ar-SA" u="sng" dirty="0">
              <a:solidFill>
                <a:srgbClr val="FF0000"/>
              </a:solidFill>
              <a:latin typeface="Simplified Arabic" panose="02020603050405020304" pitchFamily="18" charset="-78"/>
              <a:cs typeface="Simplified Arabic" panose="02020603050405020304" pitchFamily="18" charset="-78"/>
            </a:endParaRPr>
          </a:p>
          <a:p>
            <a:pPr algn="just" rtl="1">
              <a:lnSpc>
                <a:spcPct val="150000"/>
              </a:lnSpc>
              <a:buFontTx/>
              <a:buChar char="-"/>
            </a:pPr>
            <a:r>
              <a:rPr lang="ar-SA" dirty="0">
                <a:latin typeface="Simplified Arabic" panose="02020603050405020304" pitchFamily="18" charset="-78"/>
                <a:cs typeface="Simplified Arabic" panose="02020603050405020304" pitchFamily="18" charset="-78"/>
              </a:rPr>
              <a:t>القيام بتصفح الكتب مع أبنائكم وقرائتها لهم وجعلهم يقومون بقرائتها لكم. أسالهم عن أي الكتب التي يفضلونها.</a:t>
            </a:r>
          </a:p>
          <a:p>
            <a:pPr algn="just" rtl="1">
              <a:lnSpc>
                <a:spcPct val="150000"/>
              </a:lnSpc>
              <a:buFontTx/>
              <a:buChar char="-"/>
            </a:pPr>
            <a:r>
              <a:rPr lang="ar-SA" dirty="0">
                <a:latin typeface="Simplified Arabic" panose="02020603050405020304" pitchFamily="18" charset="-78"/>
                <a:cs typeface="Simplified Arabic" panose="02020603050405020304" pitchFamily="18" charset="-78"/>
              </a:rPr>
              <a:t>القيام بسؤال أبنائكم عن يومهم الدراسي وما الذي تعلموه فيه وما الذي أثار حماسهم؟</a:t>
            </a:r>
          </a:p>
          <a:p>
            <a:pPr algn="just" rtl="1">
              <a:lnSpc>
                <a:spcPct val="150000"/>
              </a:lnSpc>
              <a:buFontTx/>
              <a:buChar char="-"/>
            </a:pPr>
            <a:r>
              <a:rPr lang="ar-SA" dirty="0">
                <a:latin typeface="Simplified Arabic" panose="02020603050405020304" pitchFamily="18" charset="-78"/>
                <a:cs typeface="Simplified Arabic" panose="02020603050405020304" pitchFamily="18" charset="-78"/>
              </a:rPr>
              <a:t>الحد من إستخدام الأجهزة الإلكترونية – كالتلفزيون والآيباد والحاسب الألي وحثهم على اللعب والأنشطة البدنية.</a:t>
            </a:r>
            <a:endParaRPr lang="en-US" dirty="0"/>
          </a:p>
          <a:p>
            <a:pPr marL="0" indent="0" algn="r" rtl="1">
              <a:buNone/>
            </a:pPr>
            <a:endParaRPr lang="en-US"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0" y="5257800"/>
            <a:ext cx="1027179" cy="1034231"/>
          </a:xfrm>
          <a:prstGeom prst="rect">
            <a:avLst/>
          </a:prstGeom>
        </p:spPr>
      </p:pic>
    </p:spTree>
    <p:extLst>
      <p:ext uri="{BB962C8B-B14F-4D97-AF65-F5344CB8AC3E}">
        <p14:creationId xmlns:p14="http://schemas.microsoft.com/office/powerpoint/2010/main" val="24322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109639"/>
          </a:xfrm>
          <a:prstGeom prst="rect">
            <a:avLst/>
          </a:prstGeom>
        </p:spPr>
        <p:txBody>
          <a:bodyPr wrap="square">
            <a:spAutoFit/>
          </a:bodyPr>
          <a:lstStyle/>
          <a:p>
            <a:r>
              <a:rPr lang="en-US" sz="4000" b="1" dirty="0">
                <a:latin typeface="Arial" panose="020B0604020202020204" pitchFamily="34" charset="0"/>
                <a:cs typeface="Arial" panose="020B0604020202020204" pitchFamily="34" charset="0"/>
              </a:rPr>
              <a:t>  </a:t>
            </a:r>
            <a:r>
              <a:rPr lang="en-US" sz="3800" b="1" dirty="0">
                <a:latin typeface="Arial" panose="020B0604020202020204" pitchFamily="34" charset="0"/>
                <a:cs typeface="Arial" panose="020B0604020202020204" pitchFamily="34" charset="0"/>
              </a:rPr>
              <a:t>Make Every Day Count!</a:t>
            </a:r>
          </a:p>
          <a:p>
            <a:endParaRPr lang="en-US" sz="3800"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200" dirty="0">
                <a:latin typeface="Arial" panose="020B0604020202020204" pitchFamily="34" charset="0"/>
                <a:cs typeface="Arial" panose="020B0604020202020204" pitchFamily="34" charset="0"/>
              </a:rPr>
              <a:t>Students need to build the habit of coming to school on time and every day. When students arrive late or are absent they miss out on important learning .</a:t>
            </a:r>
          </a:p>
          <a:p>
            <a:endParaRPr lang="en-US" sz="22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200" dirty="0">
                <a:latin typeface="Arial" panose="020B0604020202020204" pitchFamily="34" charset="0"/>
                <a:cs typeface="Arial" panose="020B0604020202020204" pitchFamily="34" charset="0"/>
              </a:rPr>
              <a:t>When students are absent or late they get behind and find it difficult to catch up. They don’t feel good about school because they become confused with what is going on in the classroom.</a:t>
            </a:r>
          </a:p>
          <a:p>
            <a:pPr marL="285750" indent="-285750">
              <a:buFont typeface="Wingdings" panose="05000000000000000000" pitchFamily="2" charset="2"/>
              <a:buChar char="§"/>
            </a:pPr>
            <a:endParaRPr lang="en-US" sz="22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200" dirty="0">
                <a:latin typeface="Arial" panose="020B0604020202020204" pitchFamily="34" charset="0"/>
                <a:cs typeface="Arial" panose="020B0604020202020204" pitchFamily="34" charset="0"/>
              </a:rPr>
              <a:t> Attendance matters as early as kindergarten. Studies show many children who miss too many days in kindergarten and first grade can struggle academically in later years. They have difficulty in reading and language skills. </a:t>
            </a:r>
          </a:p>
          <a:p>
            <a:pPr marL="285750" indent="-285750">
              <a:buFont typeface="Wingdings" panose="05000000000000000000" pitchFamily="2" charset="2"/>
              <a:buChar char="§"/>
            </a:pPr>
            <a:endParaRPr lang="en-US" sz="22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2200" dirty="0">
                <a:latin typeface="Arial" panose="020B0604020202020204" pitchFamily="34" charset="0"/>
                <a:cs typeface="Arial" panose="020B0604020202020204" pitchFamily="34" charset="0"/>
              </a:rPr>
              <a:t>Kindergarten is a great time to start building a habit of good attendance. In Kindergarten the foundation is layed for reading and language skills.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2238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847755"/>
          </a:xfrm>
          <a:prstGeom prst="rect">
            <a:avLst/>
          </a:prstGeom>
        </p:spPr>
        <p:txBody>
          <a:bodyPr wrap="square">
            <a:spAutoFit/>
          </a:bodyPr>
          <a:lstStyle/>
          <a:p>
            <a:pPr algn="r" rtl="1"/>
            <a:r>
              <a:rPr lang="ar-KW" sz="4400" b="1" dirty="0">
                <a:solidFill>
                  <a:srgbClr val="514141"/>
                </a:solidFill>
              </a:rPr>
              <a:t>أجعل كل يوم ذو أهمية!</a:t>
            </a:r>
            <a:endParaRPr lang="en-US" sz="4400" b="1" dirty="0">
              <a:solidFill>
                <a:srgbClr val="514141"/>
              </a:solidFill>
            </a:endParaRPr>
          </a:p>
          <a:p>
            <a:pPr marL="285750" indent="-285750" algn="r" rtl="1">
              <a:lnSpc>
                <a:spcPct val="150000"/>
              </a:lnSpc>
              <a:buFont typeface="Wingdings" panose="05000000000000000000" pitchFamily="2" charset="2"/>
              <a:buChar char="§"/>
            </a:pPr>
            <a:r>
              <a:rPr lang="ar-KW" sz="2200" dirty="0"/>
              <a:t>يحتاج الطلاب لتبني عادة الحضور إلى المدرسة كل يوم وفي الوقت المحدد. عند وصول الطلاب في وقت متأخر أو في حال غيابهم فإنهم يفقدون دروس هامة.</a:t>
            </a:r>
          </a:p>
          <a:p>
            <a:pPr marL="285750" indent="-285750" algn="r" rtl="1">
              <a:lnSpc>
                <a:spcPct val="150000"/>
              </a:lnSpc>
              <a:buFont typeface="Wingdings" panose="05000000000000000000" pitchFamily="2" charset="2"/>
              <a:buChar char="§"/>
            </a:pPr>
            <a:r>
              <a:rPr lang="ar-KW" sz="2200" dirty="0"/>
              <a:t>عندما يغيب الطلاب أو يصلون المدرسة متأخرين، فإنهم يتأخرون في التعليم ويجدون صعوبة في اللحاق بالركب. إنهم لا يشعرون بالرضا عن المدرسة لأنهم أصبحوا في حيرة وارتباك فيما يتعلق بما يجري داخل الفصول المدرسية. </a:t>
            </a:r>
          </a:p>
          <a:p>
            <a:pPr marL="285750" indent="-285750" algn="r" rtl="1">
              <a:lnSpc>
                <a:spcPct val="150000"/>
              </a:lnSpc>
              <a:buFont typeface="Wingdings" panose="05000000000000000000" pitchFamily="2" charset="2"/>
              <a:buChar char="§"/>
            </a:pPr>
            <a:r>
              <a:rPr lang="ar-KW" sz="2200" b="1" dirty="0"/>
              <a:t>يعد الحضور أمراً مهما حتى في المراحل المبكرة وخاصة مرحلة الروضة</a:t>
            </a:r>
            <a:r>
              <a:rPr lang="ar-KW" sz="2200" dirty="0"/>
              <a:t>. تشير الدراسات إلى أن العديد من الأطفال الذين يفتقدون الكثير من الأيام في مرحلة الروضة وفي الصف الأول يواجهون صعوبات دراسية في السنوات اللاحقة. حيث انهم يواجهون صعوبة في القراءة والمهارات اللغوية.</a:t>
            </a:r>
          </a:p>
          <a:p>
            <a:pPr marL="285750" indent="-285750" algn="r" rtl="1">
              <a:lnSpc>
                <a:spcPct val="150000"/>
              </a:lnSpc>
              <a:buFont typeface="Wingdings" panose="05000000000000000000" pitchFamily="2" charset="2"/>
              <a:buChar char="§"/>
            </a:pPr>
            <a:r>
              <a:rPr lang="ar-KW" sz="2200" b="1" dirty="0"/>
              <a:t>تمثل مرحلة الروضة فرصة عظيمة للمساعدة في بناء  عادة الحضور الجيد</a:t>
            </a:r>
            <a:r>
              <a:rPr lang="ar-KW" sz="2200" dirty="0"/>
              <a:t>. إن أساس مرحلة الروضة يتمثل في القراءة والمهارات اللغوية.</a:t>
            </a:r>
          </a:p>
        </p:txBody>
      </p:sp>
    </p:spTree>
    <p:extLst>
      <p:ext uri="{BB962C8B-B14F-4D97-AF65-F5344CB8AC3E}">
        <p14:creationId xmlns:p14="http://schemas.microsoft.com/office/powerpoint/2010/main" val="3599462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480"/>
            <a:ext cx="9144000" cy="990600"/>
          </a:xfrm>
        </p:spPr>
        <p:txBody>
          <a:bodyPr>
            <a:normAutofit/>
          </a:bodyPr>
          <a:lstStyle/>
          <a:p>
            <a:pPr>
              <a:lnSpc>
                <a:spcPct val="100000"/>
              </a:lnSpc>
            </a:pPr>
            <a:r>
              <a:rPr lang="en-US" sz="4200" b="1" dirty="0">
                <a:latin typeface="Arial" panose="020B0604020202020204" pitchFamily="34" charset="0"/>
                <a:cs typeface="Arial" panose="020B0604020202020204" pitchFamily="34" charset="0"/>
              </a:rPr>
              <a:t>CBS Mission Statement </a:t>
            </a:r>
          </a:p>
        </p:txBody>
      </p:sp>
      <p:sp>
        <p:nvSpPr>
          <p:cNvPr id="3" name="Content Placeholder 2"/>
          <p:cNvSpPr>
            <a:spLocks noGrp="1"/>
          </p:cNvSpPr>
          <p:nvPr>
            <p:ph idx="1"/>
          </p:nvPr>
        </p:nvSpPr>
        <p:spPr>
          <a:xfrm>
            <a:off x="874780" y="1348130"/>
            <a:ext cx="8000999" cy="5181600"/>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At the Canadian Bilingual School we promote a respectful, safe and supportive environment encouraging high expectations and academic success for all our students.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4419600"/>
            <a:ext cx="1027179" cy="1034231"/>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Arial" panose="020B0604020202020204" pitchFamily="34" charset="0"/>
                <a:cs typeface="Arial" panose="020B0604020202020204" pitchFamily="34" charset="0"/>
              </a:rPr>
              <a:t>Help your child connect the learning from one day to the next</a:t>
            </a:r>
            <a:br>
              <a:rPr lang="ar-KW" dirty="0">
                <a:latin typeface="Arial" panose="020B0604020202020204" pitchFamily="34" charset="0"/>
                <a:cs typeface="Arial" panose="020B0604020202020204" pitchFamily="34" charset="0"/>
              </a:rPr>
            </a:br>
            <a:r>
              <a:rPr lang="ar-KW" sz="3100" dirty="0">
                <a:latin typeface="Arial" panose="020B0604020202020204" pitchFamily="34" charset="0"/>
                <a:cs typeface="Arial" panose="020B0604020202020204" pitchFamily="34" charset="0"/>
              </a:rPr>
              <a:t>ساعد طفلك على ربط ما تعلمه في يوم ما بما سيتعمله في اليوم التالي</a:t>
            </a:r>
            <a:endParaRPr lang="en-US" sz="3100" dirty="0">
              <a:latin typeface="Arial" panose="020B0604020202020204" pitchFamily="34" charset="0"/>
              <a:cs typeface="Arial" panose="020B0604020202020204" pitchFamily="34" charset="0"/>
            </a:endParaRPr>
          </a:p>
        </p:txBody>
      </p:sp>
      <p:pic>
        <p:nvPicPr>
          <p:cNvPr id="1026" name="Picture 2" descr="Image result for pictures of students connecting to their learning with paren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2087438"/>
            <a:ext cx="6477000" cy="4173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734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CBS School Rules </a:t>
            </a:r>
          </a:p>
        </p:txBody>
      </p:sp>
      <p:sp>
        <p:nvSpPr>
          <p:cNvPr id="3" name="Content Placeholder 2"/>
          <p:cNvSpPr>
            <a:spLocks noGrp="1"/>
          </p:cNvSpPr>
          <p:nvPr>
            <p:ph idx="1"/>
          </p:nvPr>
        </p:nvSpPr>
        <p:spPr>
          <a:xfrm>
            <a:off x="628650" y="1487488"/>
            <a:ext cx="7886700" cy="4989512"/>
          </a:xfrm>
        </p:spPr>
        <p:txBody>
          <a:bodyPr/>
          <a:lstStyle/>
          <a:p>
            <a:pPr marL="457200" indent="-457200">
              <a:buAutoNum type="arabicPeriod"/>
            </a:pPr>
            <a:r>
              <a:rPr lang="en-US" dirty="0">
                <a:latin typeface="Arial" panose="020B0604020202020204" pitchFamily="34" charset="0"/>
                <a:cs typeface="Arial" panose="020B0604020202020204" pitchFamily="34" charset="0"/>
              </a:rPr>
              <a:t>Model the school character skills. </a:t>
            </a:r>
          </a:p>
          <a:p>
            <a:pPr marL="457200" indent="-457200">
              <a:buAutoNum type="arabicPeriod"/>
            </a:pPr>
            <a:r>
              <a:rPr lang="en-US" dirty="0">
                <a:latin typeface="Arial" panose="020B0604020202020204" pitchFamily="34" charset="0"/>
                <a:cs typeface="Arial" panose="020B0604020202020204" pitchFamily="34" charset="0"/>
              </a:rPr>
              <a:t>Listen to and show respect to all staff.</a:t>
            </a:r>
          </a:p>
          <a:p>
            <a:pPr marL="457200" indent="-457200">
              <a:buAutoNum type="arabicPeriod"/>
            </a:pPr>
            <a:r>
              <a:rPr lang="en-US" dirty="0">
                <a:latin typeface="Arial" panose="020B0604020202020204" pitchFamily="34" charset="0"/>
                <a:cs typeface="Arial" panose="020B0604020202020204" pitchFamily="34" charset="0"/>
              </a:rPr>
              <a:t>Keep hands, feet and objects to yourself. Students will not push, hit, or use aggressive behavior towards others.</a:t>
            </a:r>
          </a:p>
          <a:p>
            <a:pPr marL="457200" indent="-457200">
              <a:buAutoNum type="arabicPeriod"/>
            </a:pPr>
            <a:r>
              <a:rPr lang="en-US" dirty="0">
                <a:latin typeface="Arial" panose="020B0604020202020204" pitchFamily="34" charset="0"/>
                <a:cs typeface="Arial" panose="020B0604020202020204" pitchFamily="34" charset="0"/>
              </a:rPr>
              <a:t>Do not swear or use abusive/offensive language toward others.</a:t>
            </a:r>
          </a:p>
          <a:p>
            <a:pPr marL="457200" indent="-457200">
              <a:buAutoNum type="arabicPeriod"/>
            </a:pPr>
            <a:r>
              <a:rPr lang="en-US" dirty="0">
                <a:latin typeface="Arial" panose="020B0604020202020204" pitchFamily="34" charset="0"/>
                <a:cs typeface="Arial" panose="020B0604020202020204" pitchFamily="34" charset="0"/>
              </a:rPr>
              <a:t>Treat others with respect and dignity.</a:t>
            </a:r>
          </a:p>
          <a:p>
            <a:pPr marL="457200" indent="-457200">
              <a:buAutoNum type="arabicPeriod"/>
            </a:pPr>
            <a:r>
              <a:rPr lang="en-US" dirty="0">
                <a:latin typeface="Arial" panose="020B0604020202020204" pitchFamily="34" charset="0"/>
                <a:cs typeface="Arial" panose="020B0604020202020204" pitchFamily="34" charset="0"/>
              </a:rPr>
              <a:t>Be responsible for your actions and behaviours. </a:t>
            </a:r>
          </a:p>
          <a:p>
            <a:pPr marL="457200" indent="-457200">
              <a:buAutoNum type="arabicPeriod"/>
            </a:pPr>
            <a:endParaRPr lang="en-US" dirty="0"/>
          </a:p>
        </p:txBody>
      </p:sp>
      <p:pic>
        <p:nvPicPr>
          <p:cNvPr id="1026" name="Picture 2" descr="Image result for pictures for school ru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648200"/>
            <a:ext cx="2286000" cy="134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887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القواعد الخاصة بالمدرسة الكندية ثنائية اللغة</a:t>
            </a:r>
            <a:endParaRPr lang="en-US" dirty="0"/>
          </a:p>
        </p:txBody>
      </p:sp>
      <p:sp>
        <p:nvSpPr>
          <p:cNvPr id="3" name="Content Placeholder 2"/>
          <p:cNvSpPr>
            <a:spLocks noGrp="1"/>
          </p:cNvSpPr>
          <p:nvPr>
            <p:ph idx="1"/>
          </p:nvPr>
        </p:nvSpPr>
        <p:spPr/>
        <p:txBody>
          <a:bodyPr/>
          <a:lstStyle/>
          <a:p>
            <a:pPr marL="457200" indent="-457200" algn="r" rtl="1">
              <a:lnSpc>
                <a:spcPct val="100000"/>
              </a:lnSpc>
              <a:buAutoNum type="arabicPeriod"/>
            </a:pPr>
            <a:r>
              <a:rPr lang="ar-SA" dirty="0"/>
              <a:t>الإحتذاء بمهارات الشخصية الخاصة بالمدرسة.</a:t>
            </a:r>
          </a:p>
          <a:p>
            <a:pPr marL="457200" indent="-457200" algn="r" rtl="1">
              <a:lnSpc>
                <a:spcPct val="100000"/>
              </a:lnSpc>
              <a:buAutoNum type="arabicPeriod"/>
            </a:pPr>
            <a:r>
              <a:rPr lang="ar-SA" dirty="0"/>
              <a:t>الإستماع إلى واظهار الإحترام لجميع الموظفين.</a:t>
            </a:r>
          </a:p>
          <a:p>
            <a:pPr marL="457200" indent="-457200" algn="r" rtl="1">
              <a:lnSpc>
                <a:spcPct val="100000"/>
              </a:lnSpc>
              <a:buAutoNum type="arabicPeriod"/>
            </a:pPr>
            <a:r>
              <a:rPr lang="ar-SA" dirty="0"/>
              <a:t>الإحتفاظ بيديك وقدمك وأشيائك لنفسك. لا يقوم الطلاب بدفع أو ضرب أو إستخدام أي سلوك عنيف أو عدواني تجاه الآخرين.</a:t>
            </a:r>
          </a:p>
          <a:p>
            <a:pPr marL="457200" indent="-457200" algn="r" rtl="1">
              <a:lnSpc>
                <a:spcPct val="100000"/>
              </a:lnSpc>
              <a:buAutoNum type="arabicPeriod"/>
            </a:pPr>
            <a:r>
              <a:rPr lang="ar-SA" dirty="0"/>
              <a:t>عدم إستخدام أي ألفاظ مسيئة أو لغة هجومية مع الآخرين.</a:t>
            </a:r>
          </a:p>
          <a:p>
            <a:pPr marL="457200" indent="-457200" algn="r" rtl="1">
              <a:lnSpc>
                <a:spcPct val="100000"/>
              </a:lnSpc>
              <a:buAutoNum type="arabicPeriod"/>
            </a:pPr>
            <a:r>
              <a:rPr lang="ar-SA" dirty="0"/>
              <a:t>معاملة الآخرين بكل احترام ووقار.</a:t>
            </a:r>
          </a:p>
          <a:p>
            <a:pPr marL="457200" indent="-457200" algn="r" rtl="1">
              <a:lnSpc>
                <a:spcPct val="100000"/>
              </a:lnSpc>
              <a:buAutoNum type="arabicPeriod"/>
            </a:pPr>
            <a:r>
              <a:rPr lang="ar-SA" dirty="0"/>
              <a:t>تحمل مسئولية أفعالك وتصرفاتك</a:t>
            </a:r>
            <a:r>
              <a:rPr lang="ar-KW" dirty="0"/>
              <a:t>.</a:t>
            </a:r>
          </a:p>
          <a:p>
            <a:pPr marL="0" indent="0" algn="r" rtl="1">
              <a:lnSpc>
                <a:spcPct val="100000"/>
              </a:lnSpc>
              <a:buNone/>
            </a:pPr>
            <a:endParaRPr lang="ar-KW" dirty="0"/>
          </a:p>
          <a:p>
            <a:pPr marL="0" indent="0" algn="r" rtl="1">
              <a:lnSpc>
                <a:spcPct val="100000"/>
              </a:lnSpc>
              <a:buNone/>
            </a:pPr>
            <a:endParaRPr lang="ar-KW" dirty="0"/>
          </a:p>
        </p:txBody>
      </p:sp>
      <p:pic>
        <p:nvPicPr>
          <p:cNvPr id="4" name="Picture 2" descr="Image result for pictures for school ru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4724400"/>
            <a:ext cx="2286000" cy="134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310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sz="6600" dirty="0">
                <a:latin typeface="Arial" panose="020B0604020202020204" pitchFamily="34" charset="0"/>
                <a:cs typeface="Arial" panose="020B0604020202020204" pitchFamily="34" charset="0"/>
              </a:rPr>
              <a:t> Learn to Read</a:t>
            </a:r>
            <a:br>
              <a:rPr lang="ar-SA" sz="6600" dirty="0">
                <a:latin typeface="Arial" panose="020B0604020202020204" pitchFamily="34" charset="0"/>
                <a:cs typeface="Arial" panose="020B0604020202020204" pitchFamily="34" charset="0"/>
              </a:rPr>
            </a:br>
            <a:r>
              <a:rPr lang="ar-SA" sz="6600" dirty="0">
                <a:latin typeface="Arial" panose="020B0604020202020204" pitchFamily="34" charset="0"/>
                <a:cs typeface="Arial" panose="020B0604020202020204" pitchFamily="34" charset="0"/>
              </a:rPr>
              <a:t>تعلم لكي تقرأ</a:t>
            </a:r>
            <a:r>
              <a:rPr lang="en-US" sz="6600" dirty="0">
                <a:latin typeface="Arial" panose="020B0604020202020204" pitchFamily="34" charset="0"/>
                <a:cs typeface="Arial" panose="020B0604020202020204" pitchFamily="34" charset="0"/>
              </a:rPr>
              <a:t>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5625"/>
            <a:ext cx="6858000" cy="4351338"/>
          </a:xfrm>
        </p:spPr>
      </p:pic>
    </p:spTree>
    <p:extLst>
      <p:ext uri="{BB962C8B-B14F-4D97-AF65-F5344CB8AC3E}">
        <p14:creationId xmlns:p14="http://schemas.microsoft.com/office/powerpoint/2010/main" val="2985410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sz="6000" dirty="0">
                <a:latin typeface="Arial" panose="020B0604020202020204" pitchFamily="34" charset="0"/>
                <a:cs typeface="Arial" panose="020B0604020202020204" pitchFamily="34" charset="0"/>
              </a:rPr>
              <a:t>Read to Learn</a:t>
            </a:r>
            <a:br>
              <a:rPr lang="ar-SA" sz="6600" dirty="0">
                <a:latin typeface="Arial" panose="020B0604020202020204" pitchFamily="34" charset="0"/>
                <a:cs typeface="Arial" panose="020B0604020202020204" pitchFamily="34" charset="0"/>
              </a:rPr>
            </a:br>
            <a:r>
              <a:rPr lang="ar-SA" sz="6000" dirty="0">
                <a:latin typeface="Arial" panose="020B0604020202020204" pitchFamily="34" charset="0"/>
                <a:cs typeface="Arial" panose="020B0604020202020204" pitchFamily="34" charset="0"/>
              </a:rPr>
              <a:t>اقرأ لكي تتعلم</a:t>
            </a:r>
            <a:r>
              <a:rPr lang="en-US" sz="6000" dirty="0">
                <a:latin typeface="Arial" panose="020B0604020202020204" pitchFamily="34" charset="0"/>
                <a:cs typeface="Arial" panose="020B0604020202020204" pitchFamily="34" charset="0"/>
              </a:rPr>
              <a:t>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2057400"/>
            <a:ext cx="4351338" cy="4351338"/>
          </a:xfrm>
        </p:spPr>
      </p:pic>
    </p:spTree>
    <p:extLst>
      <p:ext uri="{BB962C8B-B14F-4D97-AF65-F5344CB8AC3E}">
        <p14:creationId xmlns:p14="http://schemas.microsoft.com/office/powerpoint/2010/main" val="4103632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en-US" sz="5400" dirty="0">
                <a:solidFill>
                  <a:srgbClr val="FF0000"/>
                </a:solidFill>
                <a:latin typeface="Arial" panose="020B0604020202020204" pitchFamily="34" charset="0"/>
                <a:cs typeface="Arial" panose="020B0604020202020204" pitchFamily="34" charset="0"/>
              </a:rPr>
              <a:t>RED  - Read Every Day</a:t>
            </a:r>
            <a:br>
              <a:rPr lang="ar-SA" sz="5400" dirty="0">
                <a:solidFill>
                  <a:srgbClr val="FF0000"/>
                </a:solidFill>
                <a:latin typeface="Arial" panose="020B0604020202020204" pitchFamily="34" charset="0"/>
                <a:cs typeface="Arial" panose="020B0604020202020204" pitchFamily="34" charset="0"/>
              </a:rPr>
            </a:br>
            <a:r>
              <a:rPr lang="ar-SA" sz="5400" dirty="0">
                <a:solidFill>
                  <a:srgbClr val="FF0000"/>
                </a:solidFill>
                <a:latin typeface="Arial" panose="020B0604020202020204" pitchFamily="34" charset="0"/>
                <a:cs typeface="Arial" panose="020B0604020202020204" pitchFamily="34" charset="0"/>
              </a:rPr>
              <a:t>اقرأ كل يوم</a:t>
            </a:r>
            <a:r>
              <a:rPr lang="en-US" sz="5400" dirty="0">
                <a:solidFill>
                  <a:srgbClr val="FF0000"/>
                </a:solidFill>
                <a:latin typeface="Arial" panose="020B0604020202020204" pitchFamily="34" charset="0"/>
                <a:cs typeface="Arial" panose="020B0604020202020204" pitchFamily="34" charset="0"/>
              </a:rPr>
              <a:t>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40248" y="1825625"/>
            <a:ext cx="3263503" cy="4351338"/>
          </a:xfrm>
        </p:spPr>
      </p:pic>
    </p:spTree>
    <p:extLst>
      <p:ext uri="{BB962C8B-B14F-4D97-AF65-F5344CB8AC3E}">
        <p14:creationId xmlns:p14="http://schemas.microsoft.com/office/powerpoint/2010/main" val="1242555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381000"/>
            <a:ext cx="8743950" cy="1325563"/>
          </a:xfrm>
        </p:spPr>
        <p:txBody>
          <a:bodyPr>
            <a:noAutofit/>
          </a:bodyPr>
          <a:lstStyle/>
          <a:p>
            <a:r>
              <a:rPr lang="en-US" sz="4400" b="1" dirty="0">
                <a:solidFill>
                  <a:srgbClr val="FF0000"/>
                </a:solidFill>
                <a:latin typeface="Arial" panose="020B0604020202020204" pitchFamily="34" charset="0"/>
                <a:cs typeface="Arial" panose="020B0604020202020204" pitchFamily="34" charset="0"/>
              </a:rPr>
              <a:t>Read Every Day starts Oct-3rd </a:t>
            </a:r>
          </a:p>
        </p:txBody>
      </p:sp>
      <p:sp>
        <p:nvSpPr>
          <p:cNvPr id="3" name="Content Placeholder 2"/>
          <p:cNvSpPr>
            <a:spLocks noGrp="1"/>
          </p:cNvSpPr>
          <p:nvPr>
            <p:ph idx="1"/>
          </p:nvPr>
        </p:nvSpPr>
        <p:spPr/>
        <p:txBody>
          <a:bodyPr>
            <a:normAutofit/>
          </a:bodyPr>
          <a:lstStyle/>
          <a:p>
            <a:pPr marL="514350" indent="-514350" algn="l">
              <a:buFont typeface="Wingdings" panose="05000000000000000000" pitchFamily="2" charset="2"/>
              <a:buChar char="Ø"/>
            </a:pPr>
            <a:r>
              <a:rPr lang="en-US" sz="4000" dirty="0">
                <a:solidFill>
                  <a:srgbClr val="FF0000"/>
                </a:solidFill>
              </a:rPr>
              <a:t>Information coming soon</a:t>
            </a:r>
          </a:p>
          <a:p>
            <a:pPr marL="514350" indent="-514350" algn="l">
              <a:buFont typeface="Wingdings" panose="05000000000000000000" pitchFamily="2" charset="2"/>
              <a:buChar char="Ø"/>
            </a:pPr>
            <a:r>
              <a:rPr lang="en-US" sz="4000" dirty="0">
                <a:solidFill>
                  <a:srgbClr val="FF0000"/>
                </a:solidFill>
              </a:rPr>
              <a:t>Encourage your child to read every day</a:t>
            </a:r>
          </a:p>
          <a:p>
            <a:pPr marL="514350" indent="-514350" algn="l">
              <a:buFont typeface="Wingdings" panose="05000000000000000000" pitchFamily="2" charset="2"/>
              <a:buChar char="Ø"/>
              <a:tabLst>
                <a:tab pos="571500" algn="l"/>
              </a:tabLst>
            </a:pPr>
            <a:r>
              <a:rPr lang="en-US" sz="4000" dirty="0">
                <a:solidFill>
                  <a:srgbClr val="FF0000"/>
                </a:solidFill>
              </a:rPr>
              <a:t>Volunteer to read your favourite story book to your child’s class </a:t>
            </a:r>
          </a:p>
          <a:p>
            <a:pPr>
              <a:buFont typeface="Wingdings" panose="05000000000000000000" pitchFamily="2" charset="2"/>
              <a:buChar char="Ø"/>
            </a:pPr>
            <a:endParaRPr lang="en-US" sz="4800" dirty="0">
              <a:solidFill>
                <a:srgbClr val="FF0000"/>
              </a:solidFill>
            </a:endParaRPr>
          </a:p>
        </p:txBody>
      </p:sp>
    </p:spTree>
    <p:extLst>
      <p:ext uri="{BB962C8B-B14F-4D97-AF65-F5344CB8AC3E}">
        <p14:creationId xmlns:p14="http://schemas.microsoft.com/office/powerpoint/2010/main" val="3662947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4000" b="1" dirty="0"/>
              <a:t>تبدأ مبادرة اقرأ كل يوم في الثالث من أكتوبر</a:t>
            </a:r>
            <a:endParaRPr lang="en-US" sz="4000" b="1" dirty="0"/>
          </a:p>
        </p:txBody>
      </p:sp>
      <p:sp>
        <p:nvSpPr>
          <p:cNvPr id="3" name="Content Placeholder 2"/>
          <p:cNvSpPr>
            <a:spLocks noGrp="1"/>
          </p:cNvSpPr>
          <p:nvPr>
            <p:ph idx="1"/>
          </p:nvPr>
        </p:nvSpPr>
        <p:spPr/>
        <p:txBody>
          <a:bodyPr>
            <a:normAutofit/>
          </a:bodyPr>
          <a:lstStyle/>
          <a:p>
            <a:pPr algn="r" rtl="1"/>
            <a:r>
              <a:rPr lang="ar-SA" sz="3600" dirty="0"/>
              <a:t>ستتوافر المعلومات عن المبادرة قريبا</a:t>
            </a:r>
          </a:p>
          <a:p>
            <a:pPr algn="r" rtl="1"/>
            <a:r>
              <a:rPr lang="ar-SA" sz="3600" dirty="0"/>
              <a:t>قم بتشجيع طفلك على القراءة يوميا</a:t>
            </a:r>
          </a:p>
          <a:p>
            <a:pPr algn="r" rtl="1"/>
            <a:r>
              <a:rPr lang="ar-SA" sz="3600" dirty="0"/>
              <a:t>تطوع لكي تقوم بقراءة القصة المفضلة لديك داخل الصف الخاص بطفلك</a:t>
            </a:r>
            <a:endParaRPr lang="en-US" sz="3600" dirty="0"/>
          </a:p>
        </p:txBody>
      </p:sp>
    </p:spTree>
    <p:extLst>
      <p:ext uri="{BB962C8B-B14F-4D97-AF65-F5344CB8AC3E}">
        <p14:creationId xmlns:p14="http://schemas.microsoft.com/office/powerpoint/2010/main" val="3936214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br>
              <a:rPr lang="en-US" dirty="0"/>
            </a:br>
            <a:endParaRPr lang="en-US" dirty="0"/>
          </a:p>
        </p:txBody>
      </p:sp>
      <p:sp>
        <p:nvSpPr>
          <p:cNvPr id="3" name="Content Placeholder 2"/>
          <p:cNvSpPr>
            <a:spLocks noGrp="1"/>
          </p:cNvSpPr>
          <p:nvPr>
            <p:ph idx="1"/>
          </p:nvPr>
        </p:nvSpPr>
        <p:spPr/>
        <p:txBody>
          <a:bodyPr>
            <a:normAutofit/>
          </a:bodyPr>
          <a:lstStyle/>
          <a:p>
            <a:pPr rtl="1">
              <a:buNone/>
            </a:pP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8600" y="5486400"/>
            <a:ext cx="1027179" cy="1034231"/>
          </a:xfrm>
          <a:prstGeom prst="rect">
            <a:avLst/>
          </a:prstGeom>
        </p:spPr>
      </p:pic>
      <p:sp>
        <p:nvSpPr>
          <p:cNvPr id="5" name="TextBox 4"/>
          <p:cNvSpPr txBox="1"/>
          <p:nvPr/>
        </p:nvSpPr>
        <p:spPr>
          <a:xfrm>
            <a:off x="1905000" y="1295400"/>
            <a:ext cx="5315879" cy="1323439"/>
          </a:xfrm>
          <a:prstGeom prst="rect">
            <a:avLst/>
          </a:prstGeom>
          <a:noFill/>
        </p:spPr>
        <p:txBody>
          <a:bodyPr wrap="none" rtlCol="0">
            <a:spAutoFit/>
          </a:bodyPr>
          <a:lstStyle/>
          <a:p>
            <a:r>
              <a:rPr lang="en-US" sz="8000" b="1" dirty="0">
                <a:latin typeface="Arial" panose="020B0604020202020204" pitchFamily="34" charset="0"/>
                <a:cs typeface="Arial" panose="020B0604020202020204" pitchFamily="34" charset="0"/>
              </a:rPr>
              <a:t>Thank you</a:t>
            </a:r>
          </a:p>
        </p:txBody>
      </p:sp>
      <p:sp>
        <p:nvSpPr>
          <p:cNvPr id="6" name="TextBox 5"/>
          <p:cNvSpPr txBox="1"/>
          <p:nvPr/>
        </p:nvSpPr>
        <p:spPr>
          <a:xfrm>
            <a:off x="3007064" y="3581399"/>
            <a:ext cx="3111749" cy="1323439"/>
          </a:xfrm>
          <a:prstGeom prst="rect">
            <a:avLst/>
          </a:prstGeom>
          <a:noFill/>
        </p:spPr>
        <p:txBody>
          <a:bodyPr wrap="none" rtlCol="0">
            <a:spAutoFit/>
          </a:bodyPr>
          <a:lstStyle/>
          <a:p>
            <a:pPr algn="ctr" rtl="1"/>
            <a:r>
              <a:rPr lang="ar-SA" sz="8000" b="1" dirty="0">
                <a:latin typeface="Arial" panose="020B0604020202020204" pitchFamily="34" charset="0"/>
                <a:cs typeface="Arial" panose="020B0604020202020204" pitchFamily="34" charset="0"/>
              </a:rPr>
              <a:t>شكرا لكم</a:t>
            </a:r>
            <a:endParaRPr lang="en-US" sz="8000"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p:spPr>
        <p:txBody>
          <a:bodyPr>
            <a:normAutofit/>
          </a:bodyPr>
          <a:lstStyle/>
          <a:p>
            <a:pPr algn="r" rtl="1"/>
            <a:r>
              <a:rPr lang="ar-SA" sz="4000" b="1" dirty="0">
                <a:latin typeface="Arial" panose="020B0604020202020204" pitchFamily="34" charset="0"/>
                <a:cs typeface="Arial" panose="020B0604020202020204" pitchFamily="34" charset="0"/>
              </a:rPr>
              <a:t>رسالة المدرسة الكندية ثنائية اللغة</a:t>
            </a:r>
            <a:endParaRPr lang="en-US" sz="4000"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646847" y="1575977"/>
            <a:ext cx="7886700" cy="4351338"/>
          </a:xfrm>
        </p:spPr>
        <p:txBody>
          <a:bodyPr>
            <a:normAutofit/>
          </a:bodyPr>
          <a:lstStyle/>
          <a:p>
            <a:pPr marL="0" indent="0" algn="just" rtl="1">
              <a:buNone/>
            </a:pPr>
            <a:r>
              <a:rPr lang="ar-SA" sz="4000" b="1" dirty="0"/>
              <a:t>في المدرسة الكندية ثنائية اللغة نقوم بتوفير بيئة محترمة وآمنة وداعمة، تقوم بالعمل على التشجيع لتحقيق أسمى التوقعات والنجاح الأكاديمي.</a:t>
            </a:r>
            <a:endParaRPr lang="en-GB" sz="4000" b="1" dirty="0"/>
          </a:p>
          <a:p>
            <a:pPr marL="0" indent="0" algn="just" rtl="1">
              <a:buNone/>
            </a:pPr>
            <a:endParaRPr lang="ar-SA" sz="2300" dirty="0">
              <a:latin typeface="Simplified Arabic" pitchFamily="18" charset="-78"/>
              <a:cs typeface="Simplified Arabic"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9400" y="4343400"/>
            <a:ext cx="1027179" cy="1034231"/>
          </a:xfrm>
          <a:prstGeom prst="rect">
            <a:avLst/>
          </a:prstGeom>
        </p:spPr>
      </p:pic>
    </p:spTree>
    <p:extLst>
      <p:ext uri="{BB962C8B-B14F-4D97-AF65-F5344CB8AC3E}">
        <p14:creationId xmlns:p14="http://schemas.microsoft.com/office/powerpoint/2010/main" val="1623298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فريق عمل المدرسة الكندية ثنائية اللغة</a:t>
            </a:r>
            <a:endParaRPr lang="en-US" dirty="0"/>
          </a:p>
        </p:txBody>
      </p:sp>
      <p:sp>
        <p:nvSpPr>
          <p:cNvPr id="3" name="Content Placeholder 2"/>
          <p:cNvSpPr>
            <a:spLocks noGrp="1"/>
          </p:cNvSpPr>
          <p:nvPr>
            <p:ph idx="1"/>
          </p:nvPr>
        </p:nvSpPr>
        <p:spPr/>
        <p:txBody>
          <a:bodyPr/>
          <a:lstStyle/>
          <a:p>
            <a:pPr algn="r" rtl="1"/>
            <a:r>
              <a:rPr lang="ar-SA" dirty="0"/>
              <a:t>الصور</a:t>
            </a:r>
            <a:endParaRPr lang="en-US" dirty="0"/>
          </a:p>
        </p:txBody>
      </p:sp>
      <p:pic>
        <p:nvPicPr>
          <p:cNvPr id="1026" name="Picture 2" descr="Image result for pictures of teachers working toget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824431"/>
            <a:ext cx="4343400" cy="424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4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50" y="0"/>
            <a:ext cx="7886700" cy="885825"/>
          </a:xfrm>
        </p:spPr>
        <p:txBody>
          <a:bodyPr>
            <a:normAutofit fontScale="90000"/>
          </a:bodyPr>
          <a:lstStyle/>
          <a:p>
            <a:r>
              <a:rPr lang="en-US" dirty="0">
                <a:latin typeface="Arial" panose="020B0604020202020204" pitchFamily="34" charset="0"/>
                <a:cs typeface="Arial" panose="020B0604020202020204" pitchFamily="34" charset="0"/>
              </a:rPr>
              <a:t>CBS School Improvement Plan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609600" y="685800"/>
            <a:ext cx="8077200" cy="6324600"/>
          </a:xfrm>
        </p:spPr>
        <p:txBody>
          <a:bodyPr>
            <a:normAutofit fontScale="62500" lnSpcReduction="20000"/>
          </a:bodyPr>
          <a:lstStyle/>
          <a:p>
            <a:pPr marL="342900" indent="-342900">
              <a:buFont typeface="Wingdings" panose="05000000000000000000" pitchFamily="2" charset="2"/>
              <a:buChar char="Ø"/>
            </a:pPr>
            <a:r>
              <a:rPr lang="en-US" sz="3200" dirty="0">
                <a:latin typeface="Arial" panose="020B0604020202020204" pitchFamily="34" charset="0"/>
                <a:cs typeface="Arial" panose="020B0604020202020204" pitchFamily="34" charset="0"/>
              </a:rPr>
              <a:t>Balanced literacy instruction – guided, shared and independent reading and writing </a:t>
            </a:r>
          </a:p>
          <a:p>
            <a:pPr marL="342900" indent="-342900">
              <a:buFont typeface="Wingdings" panose="05000000000000000000" pitchFamily="2" charset="2"/>
              <a:buChar char="Ø"/>
            </a:pPr>
            <a:endParaRPr lang="en-US" sz="3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3200" dirty="0">
                <a:latin typeface="Arial" panose="020B0604020202020204" pitchFamily="34" charset="0"/>
                <a:cs typeface="Arial" panose="020B0604020202020204" pitchFamily="34" charset="0"/>
              </a:rPr>
              <a:t>Continuous monitoring of student learning using effective assessments and feedback (running records, DRA)</a:t>
            </a:r>
          </a:p>
          <a:p>
            <a:pPr marL="342900" indent="-342900">
              <a:buFont typeface="Wingdings" panose="05000000000000000000" pitchFamily="2" charset="2"/>
              <a:buChar char="Ø"/>
            </a:pPr>
            <a:endParaRPr lang="en-US" sz="3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3200" dirty="0">
                <a:latin typeface="Arial" panose="020B0604020202020204" pitchFamily="34" charset="0"/>
                <a:cs typeface="Arial" panose="020B0604020202020204" pitchFamily="34" charset="0"/>
              </a:rPr>
              <a:t>High yield strategies used to support student language development</a:t>
            </a:r>
          </a:p>
          <a:p>
            <a:pPr marL="342900" indent="-342900">
              <a:buFont typeface="Wingdings" panose="05000000000000000000" pitchFamily="2" charset="2"/>
              <a:buChar char="Ø"/>
            </a:pPr>
            <a:endParaRPr lang="en-US" sz="3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3200" dirty="0">
                <a:latin typeface="Arial" panose="020B0604020202020204" pitchFamily="34" charset="0"/>
                <a:cs typeface="Arial" panose="020B0604020202020204" pitchFamily="34" charset="0"/>
              </a:rPr>
              <a:t>Increased training for all educational staff  (professional development)</a:t>
            </a:r>
          </a:p>
          <a:p>
            <a:pPr marL="342900" indent="-342900">
              <a:buFont typeface="Wingdings" panose="05000000000000000000" pitchFamily="2" charset="2"/>
              <a:buChar char="Ø"/>
            </a:pPr>
            <a:endParaRPr lang="en-US" sz="3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3200" dirty="0">
                <a:latin typeface="Arial" panose="020B0604020202020204" pitchFamily="34" charset="0"/>
                <a:cs typeface="Arial" panose="020B0604020202020204" pitchFamily="34" charset="0"/>
              </a:rPr>
              <a:t>Staff teams work collaboratively to review student information and plan for improved student learning</a:t>
            </a:r>
          </a:p>
          <a:p>
            <a:pPr marL="342900" indent="-342900">
              <a:buFont typeface="Wingdings" panose="05000000000000000000" pitchFamily="2" charset="2"/>
              <a:buChar char="Ø"/>
            </a:pPr>
            <a:endParaRPr lang="en-CA" sz="3200" dirty="0">
              <a:latin typeface="Arial" panose="020B0604020202020204" pitchFamily="34" charset="0"/>
              <a:ea typeface="Arial" charset="0"/>
              <a:cs typeface="Arial" panose="020B0604020202020204" pitchFamily="34" charset="0"/>
            </a:endParaRPr>
          </a:p>
          <a:p>
            <a:pPr marL="342900" indent="-342900">
              <a:spcAft>
                <a:spcPts val="0"/>
              </a:spcAft>
              <a:buFont typeface="Wingdings" panose="05000000000000000000" pitchFamily="2" charset="2"/>
              <a:buChar char="Ø"/>
            </a:pPr>
            <a:r>
              <a:rPr lang="en-CA" sz="3200" dirty="0">
                <a:latin typeface="Arial" panose="020B0604020202020204" pitchFamily="34" charset="0"/>
                <a:ea typeface="Arial" charset="0"/>
                <a:cs typeface="Arial" panose="020B0604020202020204" pitchFamily="34" charset="0"/>
              </a:rPr>
              <a:t>An emphasis on high levels of achievement in Language and Math</a:t>
            </a:r>
          </a:p>
          <a:p>
            <a:pPr marL="0" indent="0">
              <a:spcAft>
                <a:spcPts val="0"/>
              </a:spcAft>
              <a:buNone/>
            </a:pPr>
            <a:endParaRPr lang="en-CA" sz="3200" dirty="0">
              <a:latin typeface="Arial" panose="020B0604020202020204" pitchFamily="34" charset="0"/>
              <a:ea typeface="Arial" charset="0"/>
              <a:cs typeface="Arial" panose="020B0604020202020204" pitchFamily="34" charset="0"/>
            </a:endParaRPr>
          </a:p>
          <a:p>
            <a:pPr marL="342900" indent="-342900">
              <a:spcAft>
                <a:spcPts val="0"/>
              </a:spcAft>
              <a:buFont typeface="Wingdings" panose="05000000000000000000" pitchFamily="2" charset="2"/>
              <a:buChar char="Ø"/>
              <a:tabLst>
                <a:tab pos="114300" algn="l"/>
              </a:tabLst>
            </a:pPr>
            <a:r>
              <a:rPr lang="en-CA" sz="3200" dirty="0">
                <a:latin typeface="Arial" panose="020B0604020202020204" pitchFamily="34" charset="0"/>
                <a:ea typeface="Arial" charset="0"/>
                <a:cs typeface="Arial" panose="020B0604020202020204" pitchFamily="34" charset="0"/>
              </a:rPr>
              <a:t>Extra-curricular programs and school events are planned to support school spirit and caring school community </a:t>
            </a:r>
          </a:p>
          <a:p>
            <a:pPr marL="285750" indent="-285750">
              <a:spcAft>
                <a:spcPts val="0"/>
              </a:spcAft>
              <a:buFont typeface="Wingdings" panose="05000000000000000000" pitchFamily="2" charset="2"/>
              <a:buChar char="Ø"/>
              <a:tabLst>
                <a:tab pos="171450" algn="l"/>
                <a:tab pos="342900" algn="l"/>
              </a:tabLst>
            </a:pPr>
            <a:endParaRPr lang="en-CA" sz="3200" dirty="0">
              <a:latin typeface="Arial" panose="020B0604020202020204" pitchFamily="34" charset="0"/>
              <a:ea typeface="Arial" charset="0"/>
              <a:cs typeface="Arial" panose="020B0604020202020204" pitchFamily="34" charset="0"/>
            </a:endParaRPr>
          </a:p>
          <a:p>
            <a:pPr marL="342900" indent="-342900">
              <a:spcAft>
                <a:spcPts val="0"/>
              </a:spcAft>
              <a:buFont typeface="Wingdings" panose="05000000000000000000" pitchFamily="2" charset="2"/>
              <a:buChar char="Ø"/>
            </a:pPr>
            <a:r>
              <a:rPr lang="en-CA" sz="3200" dirty="0">
                <a:latin typeface="Arial" panose="020B0604020202020204" pitchFamily="34" charset="0"/>
                <a:ea typeface="Arial" charset="0"/>
                <a:cs typeface="Arial" panose="020B0604020202020204" pitchFamily="34" charset="0"/>
              </a:rPr>
              <a:t>Students and parents are engaged, welcomed and respected as valued partners in student learning </a:t>
            </a:r>
          </a:p>
          <a:p>
            <a:pPr>
              <a:buFont typeface="Wingdings" panose="05000000000000000000" pitchFamily="2" charset="2"/>
              <a:buChar char="Ø"/>
            </a:pPr>
            <a:endParaRPr lang="en-US" sz="2300" dirty="0"/>
          </a:p>
          <a:p>
            <a:pPr>
              <a:buFont typeface="Wingdings" panose="05000000000000000000" pitchFamily="2" charset="2"/>
              <a:buChar char="Ø"/>
            </a:pPr>
            <a:endParaRPr lang="en-US" sz="2300" dirty="0"/>
          </a:p>
          <a:p>
            <a:pPr>
              <a:buFont typeface="Wingdings" panose="05000000000000000000" pitchFamily="2" charset="2"/>
              <a:buChar char="Ø"/>
            </a:pPr>
            <a:endParaRPr lang="en-US" dirty="0"/>
          </a:p>
          <a:p>
            <a:pPr>
              <a:buFont typeface="Wingdings" charset="2"/>
              <a:buChar char="Ø"/>
            </a:pPr>
            <a:endParaRPr lang="en-US" dirty="0"/>
          </a:p>
          <a:p>
            <a:pPr marL="0" indent="0">
              <a:buNone/>
            </a:pPr>
            <a:endParaRPr lang="en-US" dirty="0"/>
          </a:p>
          <a:p>
            <a:pPr>
              <a:buFont typeface="Wingdings" charset="2"/>
              <a:buChar char="Ø"/>
            </a:pPr>
            <a:endParaRPr lang="en-US" dirty="0"/>
          </a:p>
        </p:txBody>
      </p:sp>
    </p:spTree>
    <p:extLst>
      <p:ext uri="{BB962C8B-B14F-4D97-AF65-F5344CB8AC3E}">
        <p14:creationId xmlns:p14="http://schemas.microsoft.com/office/powerpoint/2010/main" val="3473545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خطة التطوير الخاصة بالمدرسة الكندية ثنائية اللغة</a:t>
            </a:r>
            <a:endParaRPr lang="en-US" dirty="0"/>
          </a:p>
        </p:txBody>
      </p:sp>
      <p:sp>
        <p:nvSpPr>
          <p:cNvPr id="3" name="Content Placeholder 2"/>
          <p:cNvSpPr>
            <a:spLocks noGrp="1"/>
          </p:cNvSpPr>
          <p:nvPr>
            <p:ph idx="1"/>
          </p:nvPr>
        </p:nvSpPr>
        <p:spPr/>
        <p:txBody>
          <a:bodyPr>
            <a:normAutofit lnSpcReduction="10000"/>
          </a:bodyPr>
          <a:lstStyle/>
          <a:p>
            <a:pPr algn="just" rtl="1"/>
            <a:r>
              <a:rPr lang="ar-SA" dirty="0"/>
              <a:t>تعليم القراءة والكتابة بصورة متوازنة – القراءة والكتابة الموجهة والمشتركة والمستقلة</a:t>
            </a:r>
          </a:p>
          <a:p>
            <a:pPr algn="just" rtl="1"/>
            <a:r>
              <a:rPr lang="ar-SA" dirty="0"/>
              <a:t>المتابعة المستمرة لعملية تعلم الطالب بإستخدام التقييمات الفعالة والتغذية الراجعة (التقارير المتتابعة، تقييمات القراءة التطويرية،</a:t>
            </a:r>
          </a:p>
          <a:p>
            <a:pPr algn="just" rtl="1"/>
            <a:r>
              <a:rPr lang="ar-SA" dirty="0"/>
              <a:t>استخدام إستراتيجيات </a:t>
            </a:r>
            <a:r>
              <a:rPr lang="ar-KW" dirty="0"/>
              <a:t>ذو تحصيل كبير </a:t>
            </a:r>
            <a:r>
              <a:rPr lang="ar-SA" dirty="0"/>
              <a:t>لدعم التطور اللغوي لدى الطالب</a:t>
            </a:r>
          </a:p>
          <a:p>
            <a:pPr algn="just" rtl="1"/>
            <a:r>
              <a:rPr lang="ar-SA" dirty="0"/>
              <a:t>زيادة التدريب لجميع أعضاء هيئة التدريس (التطوير المهني)</a:t>
            </a:r>
          </a:p>
          <a:p>
            <a:pPr algn="just" rtl="1"/>
            <a:r>
              <a:rPr lang="ar-SA" dirty="0"/>
              <a:t>قيام الموظفين بالعمل معا وبصورة جماعية لتفقد المعلومات الطلابية والتخطيط لتطوير عملية تعلم الطلاب</a:t>
            </a:r>
          </a:p>
          <a:p>
            <a:pPr algn="just" rtl="1"/>
            <a:r>
              <a:rPr lang="ar-SA" dirty="0"/>
              <a:t>التأكيد والتركيز على تحقيق مستويات عالية من الإنجاز والتحصيل العلمي في اللغة والرياضيات</a:t>
            </a:r>
          </a:p>
          <a:p>
            <a:pPr algn="just" rtl="1"/>
            <a:r>
              <a:rPr lang="ar-SA" dirty="0"/>
              <a:t>التخطيط والإعداد للبرامج اللاصفية والفعاليات المدرسية وذلك بهدف دعم الروح المدرسية والإهتمام بالمجتمع المدرسي</a:t>
            </a:r>
          </a:p>
          <a:p>
            <a:pPr algn="just" rtl="1"/>
            <a:r>
              <a:rPr lang="ar-SA" dirty="0"/>
              <a:t>إحترام والترحيب بمشاركة الطلاب وأولياء الأمور في عملية تعلم الطلاب كونهم شركاء ذو موضع تقدير واحترام</a:t>
            </a:r>
            <a:endParaRPr lang="en-US" dirty="0"/>
          </a:p>
        </p:txBody>
      </p:sp>
    </p:spTree>
    <p:extLst>
      <p:ext uri="{BB962C8B-B14F-4D97-AF65-F5344CB8AC3E}">
        <p14:creationId xmlns:p14="http://schemas.microsoft.com/office/powerpoint/2010/main" val="203085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Our Parent community</a:t>
            </a:r>
          </a:p>
        </p:txBody>
      </p:sp>
      <p:sp>
        <p:nvSpPr>
          <p:cNvPr id="3" name="Content Placeholder 2"/>
          <p:cNvSpPr>
            <a:spLocks noGrp="1"/>
          </p:cNvSpPr>
          <p:nvPr>
            <p:ph idx="1"/>
          </p:nvPr>
        </p:nvSpPr>
        <p:spPr>
          <a:xfrm>
            <a:off x="628650" y="1447800"/>
            <a:ext cx="7886700" cy="4729163"/>
          </a:xfrm>
        </p:spPr>
        <p:txBody>
          <a:bodyPr>
            <a:normAutofit/>
          </a:bodyPr>
          <a:lstStyle/>
          <a:p>
            <a:pPr marL="0" indent="0">
              <a:buNone/>
            </a:pPr>
            <a:r>
              <a:rPr lang="en-US" sz="2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The Canadian Bilingual School is fortunate to have a supportive and friendly parent community. We appreciate your support for our efforts to provide educational opportunities for your child to reach their full potential. A collaborative working relationship between parents, faculty and administrators enhances the experiences and education of all children at CBS.  </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CBS is committed to providing a safe, inclusive and welcoming environment where all members of the community treat one another with dignity and mutual respect. </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170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أولياء الأمور بالمدرسة الكندية ثنائية اللغة</a:t>
            </a:r>
            <a:endParaRPr lang="en-US" dirty="0"/>
          </a:p>
        </p:txBody>
      </p:sp>
      <p:sp>
        <p:nvSpPr>
          <p:cNvPr id="3" name="Content Placeholder 2"/>
          <p:cNvSpPr>
            <a:spLocks noGrp="1"/>
          </p:cNvSpPr>
          <p:nvPr>
            <p:ph idx="1"/>
          </p:nvPr>
        </p:nvSpPr>
        <p:spPr/>
        <p:txBody>
          <a:bodyPr>
            <a:noAutofit/>
          </a:bodyPr>
          <a:lstStyle/>
          <a:p>
            <a:pPr algn="just" rtl="1">
              <a:lnSpc>
                <a:spcPct val="100000"/>
              </a:lnSpc>
            </a:pPr>
            <a:r>
              <a:rPr lang="ar-SA" sz="2400" dirty="0"/>
              <a:t>تعد المدرسة الكندية ثنائية اللغة محظوظة كونها لديها مجتمع أولياء أمور يتسم بالدعم والود. ونحن نقدر دعمكم لجهودنا الرامية إلى توفير فرص تعليمية لأبنائكم للوصول بهم إلى تحقيق أقصى إمكانياتهم. كما أن علاقة العمل التعاوني بين أولياء الأمور وأعضاء هيئة التدريس والإداريين من شأنها تعزيز وتطوير الخبرات والتعليم لجميع طلابنا بالمدرسة الكندية ثنائية اللغة.</a:t>
            </a:r>
            <a:endParaRPr lang="ar-KW" sz="2400" dirty="0"/>
          </a:p>
          <a:p>
            <a:pPr algn="just" rtl="1">
              <a:lnSpc>
                <a:spcPct val="100000"/>
              </a:lnSpc>
            </a:pPr>
            <a:endParaRPr lang="ar-SA" sz="2400" dirty="0"/>
          </a:p>
          <a:p>
            <a:pPr algn="just" rtl="1">
              <a:lnSpc>
                <a:spcPct val="100000"/>
              </a:lnSpc>
            </a:pPr>
            <a:r>
              <a:rPr lang="ar-SA" sz="2400" dirty="0"/>
              <a:t>وتلتزم المدرسة الكندية ثنائية اللغة بتوفير بيئة آمنة وشاملة ومرحبة حيث يقوم جميع أفراد المجتمع المدرسي بمعاملة بعضهم البعض بالإحترام والتقدير المتبادل.</a:t>
            </a:r>
            <a:endParaRPr lang="en-US" sz="2400" dirty="0"/>
          </a:p>
        </p:txBody>
      </p:sp>
    </p:spTree>
    <p:extLst>
      <p:ext uri="{BB962C8B-B14F-4D97-AF65-F5344CB8AC3E}">
        <p14:creationId xmlns:p14="http://schemas.microsoft.com/office/powerpoint/2010/main" val="371985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924800" cy="5816977"/>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All members of the CBS School Community are expected to:</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Respect the caring ethos of the School by conducting themselves in a respectful and orderly manner whenever on the School campus or when representing the School off-campus.</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Treat all members of the community with respect by using appropriate language and a dignified tone when speaking with others.</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Support and help your child to observe all school regulations, rules and expectations.</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Communicate appropriately with your child’s teacher (communication book, email, phone calls, appointments made at the ES office, contacting the E.S. office to meet with teachers at a time they are available</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070666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Welcome Parents        مرحبا بأولياء الأمور&amp;quot;&quot;/&gt;&lt;property id=&quot;20307&quot; value=&quot;256&quot;/&gt;&lt;/object&gt;&lt;object type=&quot;3&quot; unique_id=&quot;10004&quot;&gt;&lt;property id=&quot;20148&quot; value=&quot;5&quot;/&gt;&lt;property id=&quot;20300&quot; value=&quot;Slide 2 - &amp;quot;CBS Mission Statement &amp;quot;&quot;/&gt;&lt;property id=&quot;20307&quot; value=&quot;257&quot;/&gt;&lt;/object&gt;&lt;object type=&quot;3&quot; unique_id=&quot;10005&quot;&gt;&lt;property id=&quot;20148&quot; value=&quot;5&quot;/&gt;&lt;property id=&quot;20300&quot; value=&quot;Slide 3 - &amp;quot;رسالة المدرسة الكندية ثنائية اللغة&amp;quot;&quot;/&gt;&lt;property id=&quot;20307&quot; value=&quot;268&quot;/&gt;&lt;/object&gt;&lt;object type=&quot;3&quot; unique_id=&quot;10006&quot;&gt;&lt;property id=&quot;20148&quot; value=&quot;5&quot;/&gt;&lt;property id=&quot;20300&quot; value=&quot;Slide 4 - &amp;quot;فريق عمل المدرسة الكندية ثنائية اللغة&amp;quot;&quot;/&gt;&lt;property id=&quot;20307&quot; value=&quot;281&quot;/&gt;&lt;/object&gt;&lt;object type=&quot;3&quot; unique_id=&quot;10007&quot;&gt;&lt;property id=&quot;20148&quot; value=&quot;5&quot;/&gt;&lt;property id=&quot;20300&quot; value=&quot;Slide 5 - &amp;quot;CBS School Improvement Plan  &amp;quot;&quot;/&gt;&lt;property id=&quot;20307&quot; value=&quot;282&quot;/&gt;&lt;/object&gt;&lt;object type=&quot;3&quot; unique_id=&quot;10008&quot;&gt;&lt;property id=&quot;20148&quot; value=&quot;5&quot;/&gt;&lt;property id=&quot;20300&quot; value=&quot;Slide 6 - &amp;quot;خطة التطوير الخاصة بالمدرسة الكندية ثنائية اللغة&amp;quot;&quot;/&gt;&lt;property id=&quot;20307&quot; value=&quot;283&quot;/&gt;&lt;/object&gt;&lt;object type=&quot;3&quot; unique_id=&quot;10009&quot;&gt;&lt;property id=&quot;20148&quot; value=&quot;5&quot;/&gt;&lt;property id=&quot;20300&quot; value=&quot;Slide 7 - &amp;quot;Our Parent community&amp;quot;&quot;/&gt;&lt;property id=&quot;20307&quot; value=&quot;272&quot;/&gt;&lt;/object&gt;&lt;object type=&quot;3&quot; unique_id=&quot;10010&quot;&gt;&lt;property id=&quot;20148&quot; value=&quot;5&quot;/&gt;&lt;property id=&quot;20300&quot; value=&quot;Slide 8 - &amp;quot;أولياء الأمور بالمدرسة الكندية ثنائية اللغة&amp;quot;&quot;/&gt;&lt;property id=&quot;20307&quot; value=&quot;284&quot;/&gt;&lt;/object&gt;&lt;object type=&quot;3&quot; unique_id=&quot;10011&quot;&gt;&lt;property id=&quot;20148&quot; value=&quot;5&quot;/&gt;&lt;property id=&quot;20300&quot; value=&quot;Slide 9&quot;/&gt;&lt;property id=&quot;20307&quot; value=&quot;274&quot;/&gt;&lt;/object&gt;&lt;object type=&quot;3&quot; unique_id=&quot;10012&quot;&gt;&lt;property id=&quot;20148&quot; value=&quot;5&quot;/&gt;&lt;property id=&quot;20300&quot; value=&quot;Slide 10&quot;/&gt;&lt;property id=&quot;20307&quot; value=&quot;273&quot;/&gt;&lt;/object&gt;&lt;object type=&quot;3&quot; unique_id=&quot;10013&quot;&gt;&lt;property id=&quot;20148&quot; value=&quot;5&quot;/&gt;&lt;property id=&quot;20300&quot; value=&quot;Slide 11&quot;/&gt;&lt;property id=&quot;20307&quot; value=&quot;288&quot;/&gt;&lt;/object&gt;&lt;object type=&quot;3&quot; unique_id=&quot;10014&quot;&gt;&lt;property id=&quot;20148&quot; value=&quot;5&quot;/&gt;&lt;property id=&quot;20300&quot; value=&quot;Slide 12&quot;/&gt;&lt;property id=&quot;20307&quot; value=&quot;289&quot;/&gt;&lt;/object&gt;&lt;object type=&quot;3&quot; unique_id=&quot;10015&quot;&gt;&lt;property id=&quot;20148&quot; value=&quot;5&quot;/&gt;&lt;property id=&quot;20300&quot; value=&quot;Slide 13 - &amp;quot;School Timing&amp;quot;&quot;/&gt;&lt;property id=&quot;20307&quot; value=&quot;267&quot;/&gt;&lt;/object&gt;&lt;object type=&quot;3&quot; unique_id=&quot;10016&quot;&gt;&lt;property id=&quot;20148&quot; value=&quot;5&quot;/&gt;&lt;property id=&quot;20300&quot; value=&quot;Slide 14 - &amp;quot;مواعيد المدرسة&amp;quot;&quot;/&gt;&lt;property id=&quot;20307&quot; value=&quot;269&quot;/&gt;&lt;/object&gt;&lt;object type=&quot;3&quot; unique_id=&quot;10017&quot;&gt;&lt;property id=&quot;20148&quot; value=&quot;5&quot;/&gt;&lt;property id=&quot;20300&quot; value=&quot;Slide 15 - &amp;quot;  How can you support your child? كيف يمكنكم القيام بمساعدة ودعم أبنائكم؟&amp;quot;&quot;/&gt;&lt;property id=&quot;20307&quot; value=&quot;275&quot;/&gt;&lt;/object&gt;&lt;object type=&quot;3&quot; unique_id=&quot;10018&quot;&gt;&lt;property id=&quot;20148&quot; value=&quot;5&quot;/&gt;&lt;property id=&quot;20300&quot; value=&quot;Slide 16 - &amp;quot;How you can support your Child:&amp;quot;&quot;/&gt;&lt;property id=&quot;20307&quot; value=&quot;263&quot;/&gt;&lt;/object&gt;&lt;object type=&quot;3&quot; unique_id=&quot;10019&quot;&gt;&lt;property id=&quot;20148&quot; value=&quot;5&quot;/&gt;&lt;property id=&quot;20300&quot; value=&quot;Slide 17 - &amp;quot;كيف يمكنكم القيام بمساعدة و دعم أبنائكم:&amp;quot;&quot;/&gt;&lt;property id=&quot;20307&quot; value=&quot;270&quot;/&gt;&lt;/object&gt;&lt;object type=&quot;3&quot; unique_id=&quot;10020&quot;&gt;&lt;property id=&quot;20148&quot; value=&quot;5&quot;/&gt;&lt;property id=&quot;20300&quot; value=&quot;Slide 18&quot;/&gt;&lt;property id=&quot;20307&quot; value=&quot;278&quot;/&gt;&lt;/object&gt;&lt;object type=&quot;3&quot; unique_id=&quot;10021&quot;&gt;&lt;property id=&quot;20148&quot; value=&quot;5&quot;/&gt;&lt;property id=&quot;20300&quot; value=&quot;Slide 19&quot;/&gt;&lt;property id=&quot;20307&quot; value=&quot;291&quot;/&gt;&lt;/object&gt;&lt;object type=&quot;3&quot; unique_id=&quot;10022&quot;&gt;&lt;property id=&quot;20148&quot; value=&quot;5&quot;/&gt;&lt;property id=&quot;20300&quot; value=&quot;Slide 20 - &amp;quot;Help your child connect the learning from one day to the next ساعد طفلك على ربط ما تعلمه في يوم ما بما سيتعمله في &quot;/&gt;&lt;property id=&quot;20307&quot; value=&quot;279&quot;/&gt;&lt;/object&gt;&lt;object type=&quot;3&quot; unique_id=&quot;10023&quot;&gt;&lt;property id=&quot;20148&quot; value=&quot;5&quot;/&gt;&lt;property id=&quot;20300&quot; value=&quot;Slide 21 - &amp;quot;CBS School Rules &amp;quot;&quot;/&gt;&lt;property id=&quot;20307&quot; value=&quot;271&quot;/&gt;&lt;/object&gt;&lt;object type=&quot;3&quot; unique_id=&quot;10024&quot;&gt;&lt;property id=&quot;20148&quot; value=&quot;5&quot;/&gt;&lt;property id=&quot;20300&quot; value=&quot;Slide 22 - &amp;quot;القواعد الخاصة بالمدرسة الكندية ثنائية اللغة&amp;quot;&quot;/&gt;&lt;property id=&quot;20307&quot; value=&quot;290&quot;/&gt;&lt;/object&gt;&lt;object type=&quot;3&quot; unique_id=&quot;10025&quot;&gt;&lt;property id=&quot;20148&quot; value=&quot;5&quot;/&gt;&lt;property id=&quot;20300&quot; value=&quot;Slide 23 - &amp;quot; Learn to Read تعلم لكي تقرأ &amp;quot;&quot;/&gt;&lt;property id=&quot;20307&quot; value=&quot;276&quot;/&gt;&lt;/object&gt;&lt;object type=&quot;3&quot; unique_id=&quot;10026&quot;&gt;&lt;property id=&quot;20148&quot; value=&quot;5&quot;/&gt;&lt;property id=&quot;20300&quot; value=&quot;Slide 24 - &amp;quot;Read to Learn اقرأ لكي تتعلم &amp;quot;&quot;/&gt;&lt;property id=&quot;20307&quot; value=&quot;277&quot;/&gt;&lt;/object&gt;&lt;object type=&quot;3&quot; unique_id=&quot;10027&quot;&gt;&lt;property id=&quot;20148&quot; value=&quot;5&quot;/&gt;&lt;property id=&quot;20300&quot; value=&quot;Slide 25 - &amp;quot;RED  - Read Every Day اقرأ كل يوم &amp;quot;&quot;/&gt;&lt;property id=&quot;20307&quot; value=&quot;285&quot;/&gt;&lt;/object&gt;&lt;object type=&quot;3&quot; unique_id=&quot;10028&quot;&gt;&lt;property id=&quot;20148&quot; value=&quot;5&quot;/&gt;&lt;property id=&quot;20300&quot; value=&quot;Slide 26 - &amp;quot;Read Every Day starts Oct-3rd &amp;quot;&quot;/&gt;&lt;property id=&quot;20307&quot; value=&quot;286&quot;/&gt;&lt;/object&gt;&lt;object type=&quot;3&quot; unique_id=&quot;10029&quot;&gt;&lt;property id=&quot;20148&quot; value=&quot;5&quot;/&gt;&lt;property id=&quot;20300&quot; value=&quot;Slide 27 - &amp;quot;تبدأ مبادرة اقرأ كل يوم في الثالث من أكتوبر&amp;quot;&quot;/&gt;&lt;property id=&quot;20307&quot; value=&quot;287&quot;/&gt;&lt;/object&gt;&lt;object type=&quot;3&quot; unique_id=&quot;10030&quot;&gt;&lt;property id=&quot;20148&quot; value=&quot;5&quot;/&gt;&lt;property id=&quot;20300&quot; value=&quot;Slide 28 - &amp;quot; &amp;quot;&quot;/&gt;&lt;property id=&quot;20307&quot; value=&quot;265&quot;/&gt;&lt;/object&gt;&lt;/object&gt;&lt;object type=&quot;8&quot; unique_id=&quot;10060&quot;&gt;&lt;/object&gt;&lt;/object&gt;&lt;/database&gt;"/>
  <p:tag name="SECTOMILLISECCONVERTED" val="1"/>
  <p:tag name="ARTICULATE_SLIDE_COUNT" val="2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1774</TotalTime>
  <Words>1441</Words>
  <Application>Microsoft Office PowerPoint</Application>
  <PresentationFormat>On-screen Show (4:3)</PresentationFormat>
  <Paragraphs>159</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Simplified Arabic</vt:lpstr>
      <vt:lpstr>Wingdings</vt:lpstr>
      <vt:lpstr>Office Theme</vt:lpstr>
      <vt:lpstr>Welcome Parents        مرحبا بأولياء الأمور</vt:lpstr>
      <vt:lpstr>CBS Mission Statement </vt:lpstr>
      <vt:lpstr>رسالة المدرسة الكندية ثنائية اللغة</vt:lpstr>
      <vt:lpstr>فريق عمل المدرسة الكندية ثنائية اللغة</vt:lpstr>
      <vt:lpstr>CBS School Improvement Plan  </vt:lpstr>
      <vt:lpstr>خطة التطوير الخاصة بالمدرسة الكندية ثنائية اللغة</vt:lpstr>
      <vt:lpstr>Our Parent community</vt:lpstr>
      <vt:lpstr>أولياء الأمور بالمدرسة الكندية ثنائية اللغة</vt:lpstr>
      <vt:lpstr>PowerPoint Presentation</vt:lpstr>
      <vt:lpstr>PowerPoint Presentation</vt:lpstr>
      <vt:lpstr>PowerPoint Presentation</vt:lpstr>
      <vt:lpstr>PowerPoint Presentation</vt:lpstr>
      <vt:lpstr>School Timing</vt:lpstr>
      <vt:lpstr>مواعيد المدرسة</vt:lpstr>
      <vt:lpstr>  How can you support your child? كيف يمكنكم القيام بمساعدة ودعم أبنائكم؟</vt:lpstr>
      <vt:lpstr>How you can support your Child:</vt:lpstr>
      <vt:lpstr>كيف يمكنكم القيام بمساعدة و دعم أبنائكم:</vt:lpstr>
      <vt:lpstr>PowerPoint Presentation</vt:lpstr>
      <vt:lpstr>PowerPoint Presentation</vt:lpstr>
      <vt:lpstr>Help your child connect the learning from one day to the next ساعد طفلك على ربط ما تعلمه في يوم ما بما سيتعمله في اليوم التالي</vt:lpstr>
      <vt:lpstr>CBS School Rules </vt:lpstr>
      <vt:lpstr>القواعد الخاصة بالمدرسة الكندية ثنائية اللغة</vt:lpstr>
      <vt:lpstr> Learn to Read تعلم لكي تقرأ </vt:lpstr>
      <vt:lpstr>Read to Learn اقرأ لكي تتعلم </vt:lpstr>
      <vt:lpstr>RED  - Read Every Day اقرأ كل يوم </vt:lpstr>
      <vt:lpstr>Read Every Day starts Oct-3rd </vt:lpstr>
      <vt:lpstr>تبدأ مبادرة اقرأ كل يوم في الثالث من أكتوبر</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Parents        مرحبا بأولياء الأمور</dc:title>
  <dc:creator>Haseena Hydrose</dc:creator>
  <cp:lastModifiedBy>jasmine hydrose</cp:lastModifiedBy>
  <cp:revision>18</cp:revision>
  <dcterms:created xsi:type="dcterms:W3CDTF">2014-08-19T05:30:30Z</dcterms:created>
  <dcterms:modified xsi:type="dcterms:W3CDTF">2019-06-30T12:21:07Z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28369789-13A4-43AC-A056-4889900A40AB</vt:lpwstr>
  </property>
  <property fmtid="{D5CDD505-2E9C-101B-9397-08002B2CF9AE}" pid="3" name="ArticulatePath">
    <vt:lpwstr>CBS ES Open House 20161</vt:lpwstr>
  </property>
</Properties>
</file>